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1"/>
  </p:notesMasterIdLst>
  <p:handoutMasterIdLst>
    <p:handoutMasterId r:id="rId42"/>
  </p:handoutMasterIdLst>
  <p:sldIdLst>
    <p:sldId id="612" r:id="rId2"/>
    <p:sldId id="911" r:id="rId3"/>
    <p:sldId id="866" r:id="rId4"/>
    <p:sldId id="867" r:id="rId5"/>
    <p:sldId id="849" r:id="rId6"/>
    <p:sldId id="848" r:id="rId7"/>
    <p:sldId id="850" r:id="rId8"/>
    <p:sldId id="910" r:id="rId9"/>
    <p:sldId id="894" r:id="rId10"/>
    <p:sldId id="851" r:id="rId11"/>
    <p:sldId id="896" r:id="rId12"/>
    <p:sldId id="817" r:id="rId13"/>
    <p:sldId id="875" r:id="rId14"/>
    <p:sldId id="876" r:id="rId15"/>
    <p:sldId id="877" r:id="rId16"/>
    <p:sldId id="623" r:id="rId17"/>
    <p:sldId id="624" r:id="rId18"/>
    <p:sldId id="625" r:id="rId19"/>
    <p:sldId id="874" r:id="rId20"/>
    <p:sldId id="879" r:id="rId21"/>
    <p:sldId id="818" r:id="rId22"/>
    <p:sldId id="897" r:id="rId23"/>
    <p:sldId id="858" r:id="rId24"/>
    <p:sldId id="871" r:id="rId25"/>
    <p:sldId id="872" r:id="rId26"/>
    <p:sldId id="873" r:id="rId27"/>
    <p:sldId id="756" r:id="rId28"/>
    <p:sldId id="899" r:id="rId29"/>
    <p:sldId id="898" r:id="rId30"/>
    <p:sldId id="775" r:id="rId31"/>
    <p:sldId id="777" r:id="rId32"/>
    <p:sldId id="783" r:id="rId33"/>
    <p:sldId id="778" r:id="rId34"/>
    <p:sldId id="839" r:id="rId35"/>
    <p:sldId id="780" r:id="rId36"/>
    <p:sldId id="840" r:id="rId37"/>
    <p:sldId id="862" r:id="rId38"/>
    <p:sldId id="863" r:id="rId39"/>
    <p:sldId id="864" r:id="rId40"/>
  </p:sldIdLst>
  <p:sldSz cx="9144000" cy="5143500" type="screen16x9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FFF5"/>
    <a:srgbClr val="0000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41" autoAdjust="0"/>
    <p:restoredTop sz="78911" autoAdjust="0"/>
  </p:normalViewPr>
  <p:slideViewPr>
    <p:cSldViewPr>
      <p:cViewPr varScale="1">
        <p:scale>
          <a:sx n="64" d="100"/>
          <a:sy n="64" d="100"/>
        </p:scale>
        <p:origin x="891" y="3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CD3201E-A045-41D1-8154-BCF8DA298712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C675C01-9520-43FD-B672-56E5C35B2B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37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4C736FA-8F37-4275-9F48-FEA8196AC0CF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AEB8AA2-3E9D-4444-A6A2-2B9C474440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51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9F%A9%E9%98%B5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偶然误差：按建模，轮子旋转对机器人质心运动起了作用，而实际上没有起作用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31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594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32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650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为什么</a:t>
            </a:r>
            <a:r>
              <a:rPr kumimoji="1" lang="en-US" altLang="zh-CN" dirty="0"/>
              <a:t>R</a:t>
            </a:r>
            <a:r>
              <a:rPr kumimoji="1" lang="zh-CN" altLang="en-US" dirty="0"/>
              <a:t> ，</a:t>
            </a:r>
            <a:r>
              <a:rPr kumimoji="1" lang="en-US" altLang="zh-CN" dirty="0"/>
              <a:t>t</a:t>
            </a:r>
            <a:r>
              <a:rPr kumimoji="1" lang="zh-CN" altLang="en-US" dirty="0"/>
              <a:t>可以分解计算呢？我们来对最小化目标进行展开，打开括号，并做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p+p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Rp</a:t>
            </a:r>
            <a:r>
              <a:rPr kumimoji="1" lang="en-US" altLang="zh-CN" dirty="0"/>
              <a:t>’</a:t>
            </a:r>
            <a:r>
              <a:rPr kumimoji="1" lang="zh-CN" altLang="en-US" dirty="0"/>
              <a:t>，</a:t>
            </a:r>
            <a:r>
              <a:rPr kumimoji="1" lang="en-US" altLang="zh-CN" dirty="0"/>
              <a:t>+</a:t>
            </a:r>
            <a:r>
              <a:rPr kumimoji="1" lang="en-US" altLang="zh-CN" dirty="0" err="1"/>
              <a:t>Rp</a:t>
            </a:r>
            <a:r>
              <a:rPr kumimoji="1" lang="en-US" altLang="zh-CN" dirty="0"/>
              <a:t>‘</a:t>
            </a:r>
            <a:r>
              <a:rPr kumimoji="1" lang="zh-CN" altLang="en-US" dirty="0"/>
              <a:t>操作，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是点集合</a:t>
            </a:r>
            <a:r>
              <a:rPr kumimoji="1" lang="en-US" altLang="zh-CN" dirty="0"/>
              <a:t>P</a:t>
            </a:r>
            <a:r>
              <a:rPr kumimoji="1" lang="zh-CN" altLang="en-US" dirty="0"/>
              <a:t>的中心点，</a:t>
            </a:r>
            <a:r>
              <a:rPr kumimoji="1" lang="en-US" altLang="zh-CN" dirty="0" err="1"/>
              <a:t>Rp</a:t>
            </a:r>
            <a:r>
              <a:rPr kumimoji="1" lang="en-US" altLang="zh-CN" dirty="0"/>
              <a:t>’</a:t>
            </a:r>
            <a:r>
              <a:rPr kumimoji="1" lang="zh-CN" altLang="en-US" dirty="0"/>
              <a:t>是对点集合</a:t>
            </a:r>
            <a:r>
              <a:rPr kumimoji="1" lang="en-US" altLang="zh-CN" dirty="0"/>
              <a:t>P’</a:t>
            </a:r>
            <a:r>
              <a:rPr kumimoji="1" lang="zh-CN" altLang="en-US" dirty="0"/>
              <a:t>的中心点做旋转操作，然后按对点去中心点坐标操作进行整理，可以得到这个公式，然后我们按平方运算打开，这里交叉项部分的加和是等于</a:t>
            </a:r>
            <a:r>
              <a:rPr kumimoji="1" lang="en-US" altLang="zh-CN" dirty="0"/>
              <a:t>0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33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743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为什么</a:t>
            </a:r>
            <a:r>
              <a:rPr kumimoji="1" lang="en-US" altLang="zh-CN" dirty="0"/>
              <a:t>R</a:t>
            </a:r>
            <a:r>
              <a:rPr kumimoji="1" lang="zh-CN" altLang="en-US" dirty="0"/>
              <a:t> ，</a:t>
            </a:r>
            <a:r>
              <a:rPr kumimoji="1" lang="en-US" altLang="zh-CN" dirty="0"/>
              <a:t>t</a:t>
            </a:r>
            <a:r>
              <a:rPr kumimoji="1" lang="zh-CN" altLang="en-US" dirty="0"/>
              <a:t>可以分解计算呢？我们来对最小化目标进行展开，打开括号，并做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p+p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Rp</a:t>
            </a:r>
            <a:r>
              <a:rPr kumimoji="1" lang="en-US" altLang="zh-CN" dirty="0"/>
              <a:t>’</a:t>
            </a:r>
            <a:r>
              <a:rPr kumimoji="1" lang="zh-CN" altLang="en-US" dirty="0"/>
              <a:t>，</a:t>
            </a:r>
            <a:r>
              <a:rPr kumimoji="1" lang="en-US" altLang="zh-CN" dirty="0"/>
              <a:t>+</a:t>
            </a:r>
            <a:r>
              <a:rPr kumimoji="1" lang="en-US" altLang="zh-CN" dirty="0" err="1"/>
              <a:t>Rp</a:t>
            </a:r>
            <a:r>
              <a:rPr kumimoji="1" lang="en-US" altLang="zh-CN" dirty="0"/>
              <a:t>‘</a:t>
            </a:r>
            <a:r>
              <a:rPr kumimoji="1" lang="zh-CN" altLang="en-US" dirty="0"/>
              <a:t>操作，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是点集合</a:t>
            </a:r>
            <a:r>
              <a:rPr kumimoji="1" lang="en-US" altLang="zh-CN" dirty="0"/>
              <a:t>P</a:t>
            </a:r>
            <a:r>
              <a:rPr kumimoji="1" lang="zh-CN" altLang="en-US" dirty="0"/>
              <a:t>的中心点，</a:t>
            </a:r>
            <a:r>
              <a:rPr kumimoji="1" lang="en-US" altLang="zh-CN" dirty="0" err="1"/>
              <a:t>Rp</a:t>
            </a:r>
            <a:r>
              <a:rPr kumimoji="1" lang="en-US" altLang="zh-CN" dirty="0"/>
              <a:t>’</a:t>
            </a:r>
            <a:r>
              <a:rPr kumimoji="1" lang="zh-CN" altLang="en-US" dirty="0"/>
              <a:t>是对点集合</a:t>
            </a:r>
            <a:r>
              <a:rPr kumimoji="1" lang="en-US" altLang="zh-CN" dirty="0"/>
              <a:t>P’</a:t>
            </a:r>
            <a:r>
              <a:rPr kumimoji="1" lang="zh-CN" altLang="en-US" dirty="0"/>
              <a:t>的中心点做旋转操作，然后按对点去中心点坐标操作进行整理，可以得到这个公式，然后我们按平方运算打开，这里交叉项部分的加和是等于</a:t>
            </a:r>
            <a:r>
              <a:rPr kumimoji="1" lang="en-US" altLang="zh-CN" dirty="0"/>
              <a:t>0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34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3409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08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(A)=the trace of the matrix A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矩阵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的迹，即对角线数的相加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qRq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是一个实数，是一个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矩阵，可以表示成迹，</a:t>
            </a:r>
            <a:r>
              <a:rPr kumimoji="1"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(AB)=</a:t>
            </a:r>
            <a:r>
              <a:rPr kumimoji="1"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(BA)</a:t>
            </a:r>
          </a:p>
          <a:p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SVD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是一种矩阵分解方法，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但是和特征分解不同，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并不要求要分解的矩阵为方阵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m×m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的矩阵，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m×n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的矩阵，除了主对角线上的元素以外全为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，主对角线上的每个元素都称为奇异值，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n×n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都是酉矩阵，即满足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UTU=I,VTV=I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www.cnblogs.com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pinard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/p/6251584.html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的所有特征向量张成一个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n×n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，就是我们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公式里面的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267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5000"/>
              </a:lnSpc>
            </a:pPr>
            <a:r>
              <a:rPr kumimoji="1" lang="zh-CN" altLang="en-US" dirty="0"/>
              <a:t>计算效率：最多的时间花费在正确的匹配点搜索上，通过特殊的数据结构实现加速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迭代寻优问题：最近邻作为正确匹配的假设并不一定成立，导致对初值要求很高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初值方法：运动学，码盘、</a:t>
            </a:r>
            <a:r>
              <a:rPr kumimoji="1" lang="en-US" altLang="zh-CN" dirty="0"/>
              <a:t>IMU</a:t>
            </a:r>
            <a:r>
              <a:rPr kumimoji="1" lang="zh-CN" altLang="en-US" dirty="0"/>
              <a:t>累积等</a:t>
            </a:r>
          </a:p>
          <a:p>
            <a:pPr lvl="1">
              <a:lnSpc>
                <a:spcPct val="125000"/>
              </a:lnSpc>
            </a:pPr>
            <a:endParaRPr kumimoji="1" lang="en-US" altLang="zh-CN" dirty="0"/>
          </a:p>
          <a:p>
            <a:pPr lvl="1">
              <a:lnSpc>
                <a:spcPct val="125000"/>
              </a:lnSpc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7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激光里程计主要采用</a:t>
            </a:r>
            <a:r>
              <a:rPr kumimoji="1" lang="en-US" altLang="zh-CN" dirty="0"/>
              <a:t>ICP</a:t>
            </a:r>
            <a:r>
              <a:rPr kumimoji="1" lang="zh-CN" altLang="en-US" dirty="0"/>
              <a:t>算法，</a:t>
            </a:r>
            <a:r>
              <a:rPr kumimoji="1" lang="en-US" altLang="zh-CN" dirty="0"/>
              <a:t>Iterative Closest Point</a:t>
            </a:r>
            <a:r>
              <a:rPr kumimoji="1" lang="zh-CN" altLang="en-US" dirty="0"/>
              <a:t>迭代最近点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它是寻找对一组激光点做旋转平移，实现与另一组激光点的最佳匹配，所找到的旋转平移量就是两组激光数据之间的机器人位姿变化量，也就是里程估计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3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激光里程计主要采用</a:t>
            </a:r>
            <a:r>
              <a:rPr kumimoji="1" lang="en-US" altLang="zh-CN" dirty="0"/>
              <a:t>ICP</a:t>
            </a:r>
            <a:r>
              <a:rPr kumimoji="1" lang="zh-CN" altLang="en-US" dirty="0"/>
              <a:t>算法，</a:t>
            </a:r>
            <a:r>
              <a:rPr kumimoji="1" lang="en-US" altLang="zh-CN" dirty="0"/>
              <a:t>Iterative Closest Point</a:t>
            </a:r>
            <a:r>
              <a:rPr kumimoji="1" lang="zh-CN" altLang="en-US" dirty="0"/>
              <a:t>迭代最近点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它是寻找对一组激光点做旋转平移，实现与另一组激光点的最佳匹配，所找到的旋转平移量就是两组激光数据之间的机器人位姿变化量，也就是里程估计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51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激光里程计主要采用</a:t>
            </a:r>
            <a:r>
              <a:rPr kumimoji="1" lang="en-US" altLang="zh-CN" dirty="0"/>
              <a:t>ICP</a:t>
            </a:r>
            <a:r>
              <a:rPr kumimoji="1" lang="zh-CN" altLang="en-US" dirty="0"/>
              <a:t>算法，</a:t>
            </a:r>
            <a:r>
              <a:rPr kumimoji="1" lang="en-US" altLang="zh-CN" dirty="0"/>
              <a:t>Iterative Closest Point</a:t>
            </a:r>
            <a:r>
              <a:rPr kumimoji="1" lang="zh-CN" altLang="en-US" dirty="0"/>
              <a:t>迭代最近点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它是寻找对一组激光点做旋转平移，实现与另一组激光点的最佳匹配，所找到的旋转平移量就是两组激光数据之间的机器人位姿变化量，也就是里程估计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98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激光里程计主要采用</a:t>
            </a:r>
            <a:r>
              <a:rPr kumimoji="1" lang="en-US" altLang="zh-CN" dirty="0"/>
              <a:t>ICP</a:t>
            </a:r>
            <a:r>
              <a:rPr kumimoji="1" lang="zh-CN" altLang="en-US" dirty="0"/>
              <a:t>算法，</a:t>
            </a:r>
            <a:r>
              <a:rPr kumimoji="1" lang="en-US" altLang="zh-CN" dirty="0"/>
              <a:t>Iterative Closest Point</a:t>
            </a:r>
            <a:r>
              <a:rPr kumimoji="1" lang="zh-CN" altLang="en-US" dirty="0"/>
              <a:t>迭代最近点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它是寻找对一组激光点做旋转平移，实现与另一组激光点的最佳匹配，所找到的旋转平移量就是两组激光数据之间的机器人位姿变化量，也就是里程估计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8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激光里程计主要采用</a:t>
            </a:r>
            <a:r>
              <a:rPr kumimoji="1" lang="en-US" altLang="zh-CN" dirty="0"/>
              <a:t>ICP</a:t>
            </a:r>
            <a:r>
              <a:rPr kumimoji="1" lang="zh-CN" altLang="en-US" dirty="0"/>
              <a:t>算法，</a:t>
            </a:r>
            <a:r>
              <a:rPr kumimoji="1" lang="en-US" altLang="zh-CN" dirty="0"/>
              <a:t>Iterative Closest Point</a:t>
            </a:r>
            <a:r>
              <a:rPr kumimoji="1" lang="zh-CN" altLang="en-US" dirty="0"/>
              <a:t>迭代最近点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它是寻找对一组激光点做旋转平移，实现与另一组激光点的最佳匹配，所找到的旋转平移量就是两组激光数据之间的机器人位姿变化量，也就是里程估计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84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激光里程计主要采用</a:t>
            </a:r>
            <a:r>
              <a:rPr kumimoji="1" lang="en-US" altLang="zh-CN" dirty="0"/>
              <a:t>ICP</a:t>
            </a:r>
            <a:r>
              <a:rPr kumimoji="1" lang="zh-CN" altLang="en-US" dirty="0"/>
              <a:t>算法，</a:t>
            </a:r>
            <a:r>
              <a:rPr kumimoji="1" lang="en-US" altLang="zh-CN" dirty="0"/>
              <a:t>Iterative Closest Point</a:t>
            </a:r>
            <a:r>
              <a:rPr kumimoji="1" lang="zh-CN" altLang="en-US" dirty="0"/>
              <a:t>迭代最近点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它是寻找对一组激光点做旋转平移，实现与另一组激光点的最佳匹配，所找到的旋转平移量就是两组激光数据之间的机器人位姿变化量，也就是里程估计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43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激光里程计主要采用</a:t>
            </a:r>
            <a:r>
              <a:rPr kumimoji="1" lang="en-US" altLang="zh-CN" dirty="0"/>
              <a:t>ICP</a:t>
            </a:r>
            <a:r>
              <a:rPr kumimoji="1" lang="zh-CN" altLang="en-US" dirty="0"/>
              <a:t>算法，</a:t>
            </a:r>
            <a:r>
              <a:rPr kumimoji="1" lang="en-US" altLang="zh-CN" dirty="0"/>
              <a:t>Iterative Closest Point</a:t>
            </a:r>
            <a:r>
              <a:rPr kumimoji="1" lang="zh-CN" altLang="en-US" dirty="0"/>
              <a:t>迭代最近点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它是寻找对一组激光点做旋转平移，实现与另一组激光点的最佳匹配，所找到的旋转平移量就是两组激光数据之间的机器人位姿变化量，也就是里程估计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203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R,t</a:t>
            </a:r>
            <a:r>
              <a:rPr kumimoji="1" lang="zh-CN" altLang="en-US" dirty="0"/>
              <a:t>是什么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B8AA2-3E9D-4444-A6A2-2B9C4744406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2343150"/>
            <a:ext cx="6172200" cy="142077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3752492"/>
            <a:ext cx="6172200" cy="1028700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tx2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50371" y="832948"/>
            <a:ext cx="1714500" cy="381000"/>
          </a:xfrm>
        </p:spPr>
        <p:txBody>
          <a:bodyPr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469" y="3088246"/>
            <a:ext cx="27432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4341114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5" name="椭圆 24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3696527"/>
            <a:ext cx="609600" cy="388143"/>
          </a:xfrm>
        </p:spPr>
        <p:txBody>
          <a:bodyPr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676400" cy="4388644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467600" cy="3655314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171700"/>
            <a:ext cx="6172200" cy="1540193"/>
          </a:xfrm>
        </p:spPr>
        <p:txBody>
          <a:bodyPr/>
          <a:lstStyle>
            <a:lvl1pPr algn="l">
              <a:buNone/>
              <a:defRPr sz="2250" b="1" cap="small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3757613"/>
            <a:ext cx="6172200" cy="1028700"/>
          </a:xfrm>
        </p:spPr>
        <p:txBody>
          <a:bodyPr anchor="t"/>
          <a:lstStyle>
            <a:lvl1pPr marL="0" indent="0">
              <a:buNone/>
              <a:defRPr sz="1350" b="1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49006" y="830199"/>
            <a:ext cx="1714500" cy="381000"/>
          </a:xfrm>
        </p:spPr>
        <p:txBody>
          <a:bodyPr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656" y="3086100"/>
            <a:ext cx="27432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4343400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3359916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3696527"/>
            <a:ext cx="609600" cy="388143"/>
          </a:xfrm>
        </p:spPr>
        <p:txBody>
          <a:bodyPr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7543800" cy="85725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4160520" y="2343150"/>
            <a:ext cx="4732020" cy="457200"/>
          </a:xfrm>
        </p:spPr>
        <p:txBody>
          <a:bodyPr anchor="b"/>
          <a:lstStyle>
            <a:lvl1pPr algn="l">
              <a:buNone/>
              <a:defRPr sz="1500" b="1" cap="small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05740"/>
            <a:ext cx="1527048" cy="3737610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750"/>
              </a:spcAft>
              <a:buNone/>
              <a:defRPr sz="90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4" name="椭圆 13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05740"/>
            <a:ext cx="5638800" cy="4745736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3" name="椭圆 12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4138803" y="2343150"/>
            <a:ext cx="4732020" cy="457200"/>
          </a:xfrm>
        </p:spPr>
        <p:txBody>
          <a:bodyPr anchor="b"/>
          <a:lstStyle>
            <a:lvl1pPr algn="l">
              <a:buNone/>
              <a:defRPr sz="15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5143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24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198596"/>
            <a:ext cx="1524000" cy="3717036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75"/>
              </a:spcBef>
              <a:spcAft>
                <a:spcPts val="300"/>
              </a:spcAft>
              <a:buFontTx/>
              <a:buNone/>
              <a:defRPr sz="90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500" dirty="0">
              <a:latin typeface="+mn-lt"/>
              <a:ea typeface="SimHei" charset="-122"/>
              <a:cs typeface="SimHei" charset="-122"/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050">
                <a:solidFill>
                  <a:schemeClr val="tx2"/>
                </a:solidFill>
                <a:latin typeface="+mn-lt"/>
                <a:ea typeface="SimHei" charset="-122"/>
                <a:cs typeface="SimHei" charset="-122"/>
              </a:defRPr>
            </a:lvl1pPr>
          </a:lstStyle>
          <a:p>
            <a:fld id="{7D6732D5-057A-4AD7-8874-669B137CEAED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050">
                <a:solidFill>
                  <a:schemeClr val="tx2"/>
                </a:solidFill>
                <a:latin typeface="+mn-lt"/>
                <a:ea typeface="SimHei" charset="-122"/>
                <a:cs typeface="SimHei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500">
              <a:latin typeface="+mn-lt"/>
              <a:ea typeface="SimHei" charset="-122"/>
              <a:cs typeface="SimHei" charset="-122"/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500">
              <a:latin typeface="+mn-lt"/>
              <a:ea typeface="SimHei" charset="-122"/>
              <a:cs typeface="SimHei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500">
              <a:latin typeface="+mn-lt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500" dirty="0">
              <a:latin typeface="+mn-lt"/>
              <a:ea typeface="SimHei" charset="-122"/>
              <a:cs typeface="SimHei" charset="-122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200" b="1">
                <a:solidFill>
                  <a:srgbClr val="FFFFFF"/>
                </a:solidFill>
                <a:latin typeface="+mn-lt"/>
                <a:ea typeface="SimHei" charset="-122"/>
                <a:cs typeface="SimHei" charset="-122"/>
              </a:defRPr>
            </a:lvl1pPr>
          </a:lstStyle>
          <a:p>
            <a:fld id="{0D542005-0187-443A-B0C7-69B5C8CE28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2400" b="1" kern="1200" cap="small" baseline="0">
          <a:solidFill>
            <a:schemeClr val="tx1"/>
          </a:solidFill>
          <a:latin typeface="+mn-lt"/>
          <a:ea typeface="SimHei" charset="-122"/>
          <a:cs typeface="SimHei" charset="-122"/>
        </a:defRPr>
      </a:lvl1pPr>
    </p:titleStyle>
    <p:bodyStyle>
      <a:lvl1pPr marL="205740" indent="-205740" algn="l" rtl="0" eaLnBrk="1" latinLnBrk="0" hangingPunct="1">
        <a:spcBef>
          <a:spcPts val="450"/>
        </a:spcBef>
        <a:buClr>
          <a:schemeClr val="accent1"/>
        </a:buClr>
        <a:buSzPct val="70000"/>
        <a:buFont typeface="Wingdings"/>
        <a:buChar char=""/>
        <a:defRPr kumimoji="0" sz="1800" b="1" kern="1200">
          <a:solidFill>
            <a:schemeClr val="tx1"/>
          </a:solidFill>
          <a:latin typeface="+mn-lt"/>
          <a:ea typeface="SimHei" charset="-122"/>
          <a:cs typeface="SimHei" charset="-122"/>
        </a:defRPr>
      </a:lvl1pPr>
      <a:lvl2pPr marL="480060" indent="-20574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1500" b="1" kern="1200">
          <a:solidFill>
            <a:schemeClr val="tx1"/>
          </a:solidFill>
          <a:latin typeface="+mn-lt"/>
          <a:ea typeface="SimHei" charset="-122"/>
          <a:cs typeface="SimHei" charset="-122"/>
        </a:defRPr>
      </a:lvl2pPr>
      <a:lvl3pPr marL="685800" indent="-13716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350" b="1" kern="1200">
          <a:solidFill>
            <a:schemeClr val="tx1"/>
          </a:solidFill>
          <a:latin typeface="+mn-lt"/>
          <a:ea typeface="SimHei" charset="-122"/>
          <a:cs typeface="SimHei" charset="-122"/>
        </a:defRPr>
      </a:lvl3pPr>
      <a:lvl4pPr marL="891540" indent="-13716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350" b="1" kern="1200">
          <a:solidFill>
            <a:schemeClr val="tx1"/>
          </a:solidFill>
          <a:latin typeface="+mn-lt"/>
          <a:ea typeface="SimHei" charset="-122"/>
          <a:cs typeface="SimHei" charset="-122"/>
        </a:defRPr>
      </a:lvl4pPr>
      <a:lvl5pPr marL="1097280" indent="-13716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200" b="1" kern="1200">
          <a:solidFill>
            <a:schemeClr val="tx1"/>
          </a:solidFill>
          <a:latin typeface="+mn-lt"/>
          <a:ea typeface="SimHei" charset="-122"/>
          <a:cs typeface="SimHei" charset="-122"/>
        </a:defRPr>
      </a:lvl5pPr>
      <a:lvl6pPr marL="1303020" indent="-13716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508760" indent="-13716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714500" indent="-13716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05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1920240" indent="-13716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microsoft.com/office/2007/relationships/hdphoto" Target="../media/hdphoto1.wdp"/><Relationship Id="rId7" Type="http://schemas.openxmlformats.org/officeDocument/2006/relationships/image" Target="../media/image3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image" Target="../media/image430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20.png"/><Relationship Id="rId4" Type="http://schemas.openxmlformats.org/officeDocument/2006/relationships/image" Target="../media/image24.wmf"/><Relationship Id="rId9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3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wmf"/><Relationship Id="rId11" Type="http://schemas.openxmlformats.org/officeDocument/2006/relationships/image" Target="../media/image800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790.png"/><Relationship Id="rId4" Type="http://schemas.openxmlformats.org/officeDocument/2006/relationships/image" Target="../media/image49.emf"/><Relationship Id="rId9" Type="http://schemas.openxmlformats.org/officeDocument/2006/relationships/image" Target="../media/image7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85.png"/><Relationship Id="rId5" Type="http://schemas.openxmlformats.org/officeDocument/2006/relationships/image" Target="../media/image48.wmf"/><Relationship Id="rId10" Type="http://schemas.openxmlformats.org/officeDocument/2006/relationships/image" Target="../media/image51.wmf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7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90.png"/><Relationship Id="rId5" Type="http://schemas.openxmlformats.org/officeDocument/2006/relationships/image" Target="../media/image52.wmf"/><Relationship Id="rId10" Type="http://schemas.openxmlformats.org/officeDocument/2006/relationships/image" Target="../media/image89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83.png"/><Relationship Id="rId4" Type="http://schemas.openxmlformats.org/officeDocument/2006/relationships/image" Target="../media/image92.png"/><Relationship Id="rId9" Type="http://schemas.openxmlformats.org/officeDocument/2006/relationships/image" Target="../media/image750.png"/><Relationship Id="rId1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0.png"/><Relationship Id="rId4" Type="http://schemas.openxmlformats.org/officeDocument/2006/relationships/image" Target="../media/image9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286000" y="2343150"/>
            <a:ext cx="6172200" cy="123671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第八讲</a:t>
            </a:r>
            <a:r>
              <a:rPr lang="en-US" altLang="zh-CN" sz="3200" dirty="0"/>
              <a:t> </a:t>
            </a:r>
            <a:r>
              <a:rPr lang="zh-CN" altLang="en-US" sz="3200" dirty="0"/>
              <a:t>里程估计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2286000" y="3763922"/>
            <a:ext cx="6172200" cy="1017270"/>
          </a:xfrm>
        </p:spPr>
        <p:txBody>
          <a:bodyPr>
            <a:normAutofit/>
          </a:bodyPr>
          <a:lstStyle/>
          <a:p>
            <a:r>
              <a:rPr lang="zh-CN" altLang="en-US" sz="1800" smtClean="0"/>
              <a:t>王越</a:t>
            </a:r>
            <a:endParaRPr lang="en-US" altLang="zh-CN" sz="1800" smtClean="0"/>
          </a:p>
          <a:p>
            <a:r>
              <a:rPr lang="zh-CN" altLang="en-US" sz="1800" smtClean="0"/>
              <a:t>浙江大学</a:t>
            </a:r>
            <a:r>
              <a:rPr lang="zh-CN" altLang="en-US" sz="1800" dirty="0"/>
              <a:t>控制科学与工程学院</a:t>
            </a:r>
          </a:p>
          <a:p>
            <a:endParaRPr lang="zh-CN" altLang="en-US" sz="1800" dirty="0"/>
          </a:p>
          <a:p>
            <a:endParaRPr lang="zh-CN" alt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由旋转矩阵求欧拉角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51700" y="1396640"/>
                <a:ext cx="6497100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</a:rPr>
                        <m:t>𝑹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00" y="1396640"/>
                <a:ext cx="6497100" cy="972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1737754" y="2545916"/>
            <a:ext cx="1579278" cy="390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b="1" dirty="0">
                <a:latin typeface="SimHei" charset="-122"/>
                <a:ea typeface="SimHei" charset="-122"/>
                <a:cs typeface="SimHei" charset="-122"/>
              </a:rPr>
              <a:t>求解方程可得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99501" y="3044707"/>
                <a:ext cx="24720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𝚫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𝒂𝒕𝒂𝒏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charset="0"/>
                            </a:rPr>
                            <m:t>𝟑𝟐</m:t>
                          </m:r>
                        </m:sub>
                      </m:sSub>
                      <m:r>
                        <a:rPr kumimoji="1" lang="en-US" altLang="zh-CN" b="1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charset="0"/>
                            </a:rPr>
                            <m:t>𝟑𝟑</m:t>
                          </m:r>
                        </m:sub>
                      </m:sSub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501" y="3044707"/>
                <a:ext cx="2472023" cy="369332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483768" y="3435846"/>
                <a:ext cx="3541611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𝚫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𝜷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𝒂𝒕𝒂𝒏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d>
                        <m:dPr>
                          <m:ctrlPr>
                            <a:rPr kumimoji="1" lang="mr-IN" altLang="zh-CN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kumimoji="1" lang="en-US" altLang="zh-CN" b="1" i="1">
                                  <a:latin typeface="Cambria Math" charset="0"/>
                                </a:rPr>
                                <m:t>𝟑𝟏</m:t>
                              </m:r>
                            </m:sub>
                          </m:sSub>
                          <m:r>
                            <a:rPr kumimoji="1" lang="en-US" altLang="zh-CN" b="1" i="1">
                              <a:latin typeface="Cambria Math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kumimoji="1" lang="en-US" altLang="zh-CN" b="1" i="1">
                                      <a:latin typeface="Cambria Math" charset="0"/>
                                    </a:rPr>
                                    <m:t>𝟑𝟐</m:t>
                                  </m:r>
                                </m:sub>
                                <m:sup>
                                  <m:r>
                                    <a:rPr kumimoji="1" lang="en-US" altLang="zh-CN" b="1" i="1">
                                      <a:latin typeface="Cambria Math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kumimoji="1" lang="en-US" altLang="zh-CN" b="1" i="1"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kumimoji="1" lang="en-US" altLang="zh-CN" b="1" i="1">
                                      <a:latin typeface="Cambria Math" charset="0"/>
                                    </a:rPr>
                                    <m:t>𝟑𝟑</m:t>
                                  </m:r>
                                </m:sub>
                                <m:sup>
                                  <m:r>
                                    <a:rPr kumimoji="1" lang="en-US" altLang="zh-CN" b="1" i="1">
                                      <a:latin typeface="Cambria Math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435846"/>
                <a:ext cx="3541611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475847" y="4199060"/>
                <a:ext cx="2455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𝚫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𝒂𝒕𝒂𝒏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𝟐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charset="0"/>
                            </a:rPr>
                            <m:t>𝟐𝟏</m:t>
                          </m:r>
                        </m:sub>
                      </m:sSub>
                      <m:r>
                        <a:rPr kumimoji="1" lang="en-US" altLang="zh-CN" b="1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charset="0"/>
                            </a:rPr>
                            <m:t>𝟏𝟏</m:t>
                          </m:r>
                        </m:sub>
                      </m:sSub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847" y="4199060"/>
                <a:ext cx="245599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31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里程估计：如何根据感知，求解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61"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931224" cy="3655314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100" dirty="0"/>
              <a:t>基于机器人运动感知信息，结合运动学模型</a:t>
            </a:r>
            <a:endParaRPr kumimoji="1" lang="en-US" altLang="zh-CN" sz="2100" dirty="0"/>
          </a:p>
          <a:p>
            <a:pPr lvl="1">
              <a:lnSpc>
                <a:spcPct val="125000"/>
              </a:lnSpc>
            </a:pPr>
            <a:r>
              <a:rPr kumimoji="1" lang="zh-CN" altLang="en-US" sz="2100" dirty="0"/>
              <a:t>电机码盘</a:t>
            </a:r>
            <a:endParaRPr kumimoji="1" lang="en-US" altLang="zh-CN" sz="2100" dirty="0"/>
          </a:p>
          <a:p>
            <a:pPr lvl="1">
              <a:lnSpc>
                <a:spcPct val="125000"/>
              </a:lnSpc>
            </a:pPr>
            <a:r>
              <a:rPr kumimoji="1" lang="en-US" altLang="zh-CN" sz="2100" dirty="0"/>
              <a:t>IMU</a:t>
            </a:r>
            <a:r>
              <a:rPr kumimoji="1" lang="zh-CN" altLang="en-US" sz="2100" dirty="0"/>
              <a:t>（惯性单元，加速度计</a:t>
            </a:r>
            <a:r>
              <a:rPr kumimoji="1" lang="en-US" altLang="zh-CN" sz="2100" dirty="0"/>
              <a:t>+</a:t>
            </a:r>
            <a:r>
              <a:rPr kumimoji="1" lang="zh-CN" altLang="en-US" sz="2100" dirty="0"/>
              <a:t>陀螺仪）</a:t>
            </a:r>
            <a:endParaRPr kumimoji="1" lang="en-US" altLang="zh-CN" sz="2100" dirty="0"/>
          </a:p>
          <a:p>
            <a:pPr>
              <a:lnSpc>
                <a:spcPct val="125000"/>
              </a:lnSpc>
              <a:spcBef>
                <a:spcPts val="1650"/>
              </a:spcBef>
            </a:pPr>
            <a:r>
              <a:rPr kumimoji="1" lang="zh-CN" altLang="en-US" sz="2100" dirty="0"/>
              <a:t>基于环境感知传感器信息，通过最佳匹配估计</a:t>
            </a:r>
            <a:endParaRPr kumimoji="1" lang="en-US" altLang="zh-CN" sz="2100" dirty="0"/>
          </a:p>
          <a:p>
            <a:pPr lvl="1">
              <a:lnSpc>
                <a:spcPct val="125000"/>
              </a:lnSpc>
            </a:pPr>
            <a:r>
              <a:rPr kumimoji="1" lang="zh-CN" altLang="en-US" sz="2100" dirty="0"/>
              <a:t>激光里程计</a:t>
            </a:r>
            <a:endParaRPr kumimoji="1" lang="en-US" altLang="zh-CN" sz="2100" dirty="0"/>
          </a:p>
          <a:p>
            <a:pPr lvl="1">
              <a:lnSpc>
                <a:spcPct val="125000"/>
              </a:lnSpc>
            </a:pPr>
            <a:r>
              <a:rPr kumimoji="1" lang="zh-CN" altLang="en-US" sz="2100" dirty="0"/>
              <a:t>视觉里程计（</a:t>
            </a:r>
            <a:r>
              <a:rPr kumimoji="1" lang="en-US" altLang="zh-CN" sz="2100" dirty="0"/>
              <a:t>VO</a:t>
            </a:r>
            <a:r>
              <a:rPr kumimoji="1" lang="zh-CN" altLang="en-US" sz="2100" dirty="0"/>
              <a:t>）</a:t>
            </a:r>
          </a:p>
          <a:p>
            <a:pPr>
              <a:lnSpc>
                <a:spcPct val="125000"/>
              </a:lnSpc>
            </a:pPr>
            <a:endParaRPr kumimoji="1" lang="en-US" altLang="zh-CN" sz="2100" dirty="0"/>
          </a:p>
          <a:p>
            <a:pPr>
              <a:lnSpc>
                <a:spcPct val="125000"/>
              </a:lnSpc>
            </a:pPr>
            <a:endParaRPr kumimoji="1" lang="zh-CN" altLang="en-US" sz="2100" dirty="0"/>
          </a:p>
        </p:txBody>
      </p:sp>
      <p:sp>
        <p:nvSpPr>
          <p:cNvPr id="4" name="文本框 3"/>
          <p:cNvSpPr txBox="1"/>
          <p:nvPr/>
        </p:nvSpPr>
        <p:spPr>
          <a:xfrm>
            <a:off x="1655677" y="2612308"/>
            <a:ext cx="184731" cy="402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56207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500" y="2171700"/>
            <a:ext cx="5600700" cy="1540193"/>
          </a:xfrm>
        </p:spPr>
        <p:txBody>
          <a:bodyPr>
            <a:normAutofit/>
          </a:bodyPr>
          <a:lstStyle/>
          <a:p>
            <a:r>
              <a:rPr lang="en-US" altLang="zh-CN" sz="2700" dirty="0">
                <a:solidFill>
                  <a:schemeClr val="tx2"/>
                </a:solidFill>
              </a:rPr>
              <a:t>9.1</a:t>
            </a:r>
            <a:r>
              <a:rPr lang="zh-CN" altLang="en-US" sz="2700" dirty="0">
                <a:solidFill>
                  <a:schemeClr val="tx2"/>
                </a:solidFill>
              </a:rPr>
              <a:t> 基于运动感知的里程估计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59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5815A4C-BFDB-C444-A811-2AFCDD7F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基于运动感知的里程估计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6C174A-3E83-7144-AB78-5977DBAD5BD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100" dirty="0"/>
              <a:t>基于传感器感知机器人自身运动状态的变化</a:t>
            </a:r>
            <a:endParaRPr kumimoji="1" lang="en-US" altLang="zh-CN" sz="21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100" dirty="0"/>
              <a:t>基于电机码盘的里程估计</a:t>
            </a:r>
            <a:endParaRPr kumimoji="1" lang="en-US" altLang="zh-CN" sz="21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100" dirty="0"/>
              <a:t>基于惯性单元的里程估计</a:t>
            </a:r>
          </a:p>
        </p:txBody>
      </p:sp>
    </p:spTree>
    <p:extLst>
      <p:ext uri="{BB962C8B-B14F-4D97-AF65-F5344CB8AC3E}">
        <p14:creationId xmlns:p14="http://schemas.microsoft.com/office/powerpoint/2010/main" val="34998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F6232-94A6-6047-B87A-D59D4C56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基于电机码盘的轮式移动机器人里程估计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A8E66-5C47-6E42-858A-7364DF5B03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100" dirty="0"/>
              <a:t>（</a:t>
            </a:r>
            <a:r>
              <a:rPr kumimoji="1" lang="en-US" altLang="zh-CN" sz="2100" dirty="0"/>
              <a:t>1</a:t>
            </a:r>
            <a:r>
              <a:rPr kumimoji="1" lang="zh-CN" altLang="en-US" sz="2100" dirty="0"/>
              <a:t>）根据电机码盘获得轮子转速</a:t>
            </a:r>
            <a:endParaRPr kumimoji="1" lang="en-US" altLang="zh-CN" sz="2100" dirty="0"/>
          </a:p>
          <a:p>
            <a:pPr>
              <a:lnSpc>
                <a:spcPct val="125000"/>
              </a:lnSpc>
            </a:pPr>
            <a:endParaRPr kumimoji="1" lang="zh-CN" altLang="en-US" sz="2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8C15F8-E48F-E345-9553-9E6A481B2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714" b="82429" l="5429" r="94000">
                        <a14:foregroundMark x1="27143" y1="71143" x2="27143" y2="71143"/>
                        <a14:foregroundMark x1="19571" y1="79571" x2="19571" y2="79571"/>
                        <a14:foregroundMark x1="9857" y1="75857" x2="9857" y2="75857"/>
                        <a14:foregroundMark x1="22571" y1="74857" x2="22571" y2="74857"/>
                        <a14:foregroundMark x1="9143" y1="77000" x2="9143" y2="77000"/>
                        <a14:foregroundMark x1="9143" y1="73714" x2="9143" y2="73714"/>
                        <a14:foregroundMark x1="11714" y1="75571" x2="11714" y2="75571"/>
                        <a14:foregroundMark x1="10571" y1="73000" x2="10571" y2="73000"/>
                        <a14:foregroundMark x1="11714" y1="77286" x2="11714" y2="77286"/>
                        <a14:foregroundMark x1="14571" y1="74857" x2="14571" y2="74857"/>
                        <a14:foregroundMark x1="16429" y1="77000" x2="16429" y2="77000"/>
                        <a14:foregroundMark x1="16714" y1="79857" x2="16714" y2="79857"/>
                        <a14:foregroundMark x1="12000" y1="79571" x2="12000" y2="79571"/>
                        <a14:foregroundMark x1="9143" y1="81286" x2="9143" y2="81286"/>
                        <a14:foregroundMark x1="5857" y1="77000" x2="5857" y2="77000"/>
                        <a14:foregroundMark x1="8857" y1="82714" x2="8857" y2="82714"/>
                        <a14:foregroundMark x1="9143" y1="67286" x2="9143" y2="67286"/>
                        <a14:foregroundMark x1="76286" y1="21000" x2="76286" y2="21000"/>
                        <a14:foregroundMark x1="88571" y1="39429" x2="88571" y2="39429"/>
                        <a14:foregroundMark x1="88143" y1="43714" x2="88143" y2="43714"/>
                        <a14:foregroundMark x1="91429" y1="46000" x2="91429" y2="46000"/>
                        <a14:foregroundMark x1="94000" y1="45286" x2="94000" y2="45286"/>
                        <a14:foregroundMark x1="76714" y1="16714" x2="76714" y2="16714"/>
                      </a14:backgroundRemoval>
                    </a14:imgEffect>
                  </a14:imgLayer>
                </a14:imgProps>
              </a:ext>
            </a:extLst>
          </a:blip>
          <a:srcRect t="12740" b="14361"/>
          <a:stretch/>
        </p:blipFill>
        <p:spPr>
          <a:xfrm>
            <a:off x="777893" y="1979294"/>
            <a:ext cx="3027134" cy="22067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9086C5-A2DC-E940-AD0D-A0F3964E6070}"/>
              </a:ext>
            </a:extLst>
          </p:cNvPr>
          <p:cNvSpPr txBox="1"/>
          <p:nvPr/>
        </p:nvSpPr>
        <p:spPr>
          <a:xfrm>
            <a:off x="1624076" y="3915843"/>
            <a:ext cx="700833" cy="42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电机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388D86-C71F-814D-A9B9-6A629A231AB9}"/>
              </a:ext>
            </a:extLst>
          </p:cNvPr>
          <p:cNvSpPr txBox="1"/>
          <p:nvPr/>
        </p:nvSpPr>
        <p:spPr>
          <a:xfrm>
            <a:off x="2270938" y="3563899"/>
            <a:ext cx="958917" cy="42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减速器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ECE4CC-6A9A-B24E-A7CB-5E5743C62E96}"/>
              </a:ext>
            </a:extLst>
          </p:cNvPr>
          <p:cNvSpPr txBox="1"/>
          <p:nvPr/>
        </p:nvSpPr>
        <p:spPr>
          <a:xfrm>
            <a:off x="923243" y="4262284"/>
            <a:ext cx="700833" cy="42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码盘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8E68F9B-7F5B-B744-B215-31EFFAF3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42126" t="22656" r="13377" b="20703"/>
          <a:stretch>
            <a:fillRect/>
          </a:stretch>
        </p:blipFill>
        <p:spPr bwMode="auto">
          <a:xfrm>
            <a:off x="4427985" y="1645194"/>
            <a:ext cx="2104508" cy="200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t3.gstatic.com/images?q=tbn:ANd9GcRN1308qMYK-ipYWNpvGv2P0Sgz44sI1D0tXmLkA4tp3J3pdW7CoIV5BVyzdw">
            <a:extLst>
              <a:ext uri="{FF2B5EF4-FFF2-40B4-BE49-F238E27FC236}">
                <a16:creationId xmlns:a16="http://schemas.microsoft.com/office/drawing/2014/main" id="{39A2DCB1-4528-B844-8E7C-33946400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68616" y="1672849"/>
            <a:ext cx="2079142" cy="1685111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BF5B7A-2642-BE45-B134-A2F0A72205F1}"/>
              </a:ext>
            </a:extLst>
          </p:cNvPr>
          <p:cNvSpPr txBox="1"/>
          <p:nvPr/>
        </p:nvSpPr>
        <p:spPr>
          <a:xfrm>
            <a:off x="3914051" y="3351821"/>
            <a:ext cx="1475084" cy="42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光电编码器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81B63-D087-6C4F-9D3B-7B20368AAD3B}"/>
              </a:ext>
            </a:extLst>
          </p:cNvPr>
          <p:cNvSpPr txBox="1"/>
          <p:nvPr/>
        </p:nvSpPr>
        <p:spPr>
          <a:xfrm>
            <a:off x="7467225" y="3230281"/>
            <a:ext cx="1218603" cy="42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磁编码器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D19ED7E-3428-F04B-9FF7-0E060F229488}"/>
                  </a:ext>
                </a:extLst>
              </p:cNvPr>
              <p:cNvSpPr txBox="1"/>
              <p:nvPr/>
            </p:nvSpPr>
            <p:spPr>
              <a:xfrm>
                <a:off x="4185005" y="3757798"/>
                <a:ext cx="1153970" cy="787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zh-CN" altLang="en-US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zh-CN" altLang="en-US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𝝋</m:t>
                          </m:r>
                        </m:e>
                      </m:acc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𝟐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den>
                      </m:f>
                    </m:oMath>
                  </m:oMathPara>
                </a14:m>
                <a:endParaRPr kumimoji="1" lang="zh-CN" altLang="en-US" sz="2000" b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D19ED7E-3428-F04B-9FF7-0E060F229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005" y="3757798"/>
                <a:ext cx="1153970" cy="787908"/>
              </a:xfrm>
              <a:prstGeom prst="rect">
                <a:avLst/>
              </a:prstGeom>
              <a:blipFill>
                <a:blip r:embed="rId6"/>
                <a:stretch>
                  <a:fillRect l="-2198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27B386B-0CEA-A14D-8259-6E0A5B29097F}"/>
                  </a:ext>
                </a:extLst>
              </p:cNvPr>
              <p:cNvSpPr/>
              <p:nvPr/>
            </p:nvSpPr>
            <p:spPr>
              <a:xfrm>
                <a:off x="5588220" y="3862877"/>
                <a:ext cx="29546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码盘测量得到的电机转速</a:t>
                </a:r>
                <a:endParaRPr lang="en-US" altLang="zh-CN" b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  （转</a:t>
                </a:r>
                <a:r>
                  <a:rPr lang="en-US" altLang="zh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/</a:t>
                </a:r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分）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27B386B-0CEA-A14D-8259-6E0A5B29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220" y="3862877"/>
                <a:ext cx="2954655" cy="646331"/>
              </a:xfrm>
              <a:prstGeom prst="rect">
                <a:avLst/>
              </a:prstGeom>
              <a:blipFill>
                <a:blip r:embed="rId7"/>
                <a:stretch>
                  <a:fillRect t="-5769" r="-427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9477FFA-0834-0A4D-93FB-3E5D325A083F}"/>
                  </a:ext>
                </a:extLst>
              </p:cNvPr>
              <p:cNvSpPr/>
              <p:nvPr/>
            </p:nvSpPr>
            <p:spPr>
              <a:xfrm>
                <a:off x="5588220" y="4590353"/>
                <a:ext cx="1542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齿轮减速比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9477FFA-0834-0A4D-93FB-3E5D325A0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220" y="4590353"/>
                <a:ext cx="1542410" cy="369332"/>
              </a:xfrm>
              <a:prstGeom prst="rect">
                <a:avLst/>
              </a:prstGeom>
              <a:blipFill>
                <a:blip r:embed="rId8"/>
                <a:stretch>
                  <a:fillRect t="-6452" r="-2459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59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F6232-94A6-6047-B87A-D59D4C56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基于电机码盘的轮式移动机器人里程估计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A8E66-5C47-6E42-858A-7364DF5B03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100" dirty="0"/>
              <a:t>（</a:t>
            </a:r>
            <a:r>
              <a:rPr kumimoji="1" lang="en-US" altLang="zh-CN" sz="2100" dirty="0"/>
              <a:t>2</a:t>
            </a:r>
            <a:r>
              <a:rPr kumimoji="1" lang="zh-CN" altLang="en-US" sz="2100" dirty="0"/>
              <a:t>）结合运动学模型计算参考点速度</a:t>
            </a:r>
            <a:endParaRPr kumimoji="1" lang="en-US" altLang="zh-CN" sz="2100" dirty="0"/>
          </a:p>
          <a:p>
            <a:pPr>
              <a:lnSpc>
                <a:spcPct val="125000"/>
              </a:lnSpc>
            </a:pPr>
            <a:r>
              <a:rPr kumimoji="1" lang="zh-CN" altLang="en-US" sz="2100" dirty="0"/>
              <a:t>（</a:t>
            </a:r>
            <a:r>
              <a:rPr kumimoji="1" lang="en-US" altLang="zh-CN" sz="2100" dirty="0"/>
              <a:t>3</a:t>
            </a:r>
            <a:r>
              <a:rPr kumimoji="1" lang="zh-CN" altLang="en-US" sz="2100" dirty="0"/>
              <a:t>）假设短时间片内为匀速运动，计算位姿变化</a:t>
            </a:r>
            <a:endParaRPr kumimoji="1" lang="en-US" altLang="zh-CN" sz="2100" dirty="0"/>
          </a:p>
          <a:p>
            <a:pPr>
              <a:lnSpc>
                <a:spcPct val="125000"/>
              </a:lnSpc>
            </a:pPr>
            <a:endParaRPr kumimoji="1" lang="en-US" altLang="zh-CN" sz="2100" dirty="0"/>
          </a:p>
          <a:p>
            <a:pPr>
              <a:lnSpc>
                <a:spcPct val="125000"/>
              </a:lnSpc>
            </a:pPr>
            <a:endParaRPr kumimoji="1" lang="zh-CN" altLang="en-US" sz="210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92B81A5-2CCB-FC42-8058-98196C779FF3}"/>
              </a:ext>
            </a:extLst>
          </p:cNvPr>
          <p:cNvGrpSpPr>
            <a:grpSpLocks noChangeAspect="1"/>
          </p:cNvGrpSpPr>
          <p:nvPr/>
        </p:nvGrpSpPr>
        <p:grpSpPr>
          <a:xfrm>
            <a:off x="1475656" y="2550230"/>
            <a:ext cx="2156891" cy="2180419"/>
            <a:chOff x="1839584" y="2417299"/>
            <a:chExt cx="2054504" cy="2076914"/>
          </a:xfrm>
        </p:grpSpPr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199D1F8C-E0A4-804D-95E2-3A63DAFE0E7E}"/>
                </a:ext>
              </a:extLst>
            </p:cNvPr>
            <p:cNvSpPr/>
            <p:nvPr/>
          </p:nvSpPr>
          <p:spPr>
            <a:xfrm rot="16200000">
              <a:off x="1605500" y="3427323"/>
              <a:ext cx="775940" cy="30777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1E8B3714-1D47-A94C-8A0D-FB0ADE6B5254}"/>
                </a:ext>
              </a:extLst>
            </p:cNvPr>
            <p:cNvSpPr/>
            <p:nvPr/>
          </p:nvSpPr>
          <p:spPr>
            <a:xfrm rot="16200000">
              <a:off x="2733998" y="3427323"/>
              <a:ext cx="775940" cy="30777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FE2D04C-1010-1D41-91C9-BB1AB4ADDBE7}"/>
                </a:ext>
              </a:extLst>
            </p:cNvPr>
            <p:cNvSpPr/>
            <p:nvPr/>
          </p:nvSpPr>
          <p:spPr>
            <a:xfrm rot="16200000">
              <a:off x="1781779" y="2680285"/>
              <a:ext cx="1551880" cy="1025907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993CD4D-D4FF-424F-A671-C217D66B2490}"/>
                </a:ext>
              </a:extLst>
            </p:cNvPr>
            <p:cNvSpPr/>
            <p:nvPr/>
          </p:nvSpPr>
          <p:spPr>
            <a:xfrm rot="16200000">
              <a:off x="2460726" y="3478618"/>
              <a:ext cx="193985" cy="2051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aphicFrame>
          <p:nvGraphicFramePr>
            <p:cNvPr id="31" name="Object 8">
              <a:extLst>
                <a:ext uri="{FF2B5EF4-FFF2-40B4-BE49-F238E27FC236}">
                  <a16:creationId xmlns:a16="http://schemas.microsoft.com/office/drawing/2014/main" id="{C97CCDD2-54E3-A949-BA28-30E0D345A6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3888" y="3462338"/>
            <a:ext cx="3302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396" name="Equation" r:id="rId3" imgW="330120" imgH="266400" progId="Equation.DSMT4">
                    <p:embed/>
                  </p:oleObj>
                </mc:Choice>
                <mc:Fallback>
                  <p:oleObj name="Equation" r:id="rId3" imgW="330120" imgH="266400" progId="Equation.DSMT4">
                    <p:embed/>
                    <p:pic>
                      <p:nvPicPr>
                        <p:cNvPr id="6152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3888" y="3462338"/>
                          <a:ext cx="330200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2" name="直接连接符 71">
              <a:extLst>
                <a:ext uri="{FF2B5EF4-FFF2-40B4-BE49-F238E27FC236}">
                  <a16:creationId xmlns:a16="http://schemas.microsoft.com/office/drawing/2014/main" id="{FFA1559B-DF8B-9A47-8A03-54EA0DD0F0E3}"/>
                </a:ext>
              </a:extLst>
            </p:cNvPr>
            <p:cNvCxnSpPr/>
            <p:nvPr/>
          </p:nvCxnSpPr>
          <p:spPr>
            <a:xfrm>
              <a:off x="3347864" y="3212976"/>
              <a:ext cx="360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72">
              <a:extLst>
                <a:ext uri="{FF2B5EF4-FFF2-40B4-BE49-F238E27FC236}">
                  <a16:creationId xmlns:a16="http://schemas.microsoft.com/office/drawing/2014/main" id="{FF2CD91C-1860-614C-8F4C-1AA40683B12D}"/>
                </a:ext>
              </a:extLst>
            </p:cNvPr>
            <p:cNvCxnSpPr/>
            <p:nvPr/>
          </p:nvCxnSpPr>
          <p:spPr>
            <a:xfrm>
              <a:off x="3347864" y="4005064"/>
              <a:ext cx="360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74">
              <a:extLst>
                <a:ext uri="{FF2B5EF4-FFF2-40B4-BE49-F238E27FC236}">
                  <a16:creationId xmlns:a16="http://schemas.microsoft.com/office/drawing/2014/main" id="{3100E96E-28F4-C148-AB00-4F1D990D09F0}"/>
                </a:ext>
              </a:extLst>
            </p:cNvPr>
            <p:cNvCxnSpPr/>
            <p:nvPr/>
          </p:nvCxnSpPr>
          <p:spPr>
            <a:xfrm>
              <a:off x="3491880" y="3212976"/>
              <a:ext cx="0" cy="7920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79">
              <a:extLst>
                <a:ext uri="{FF2B5EF4-FFF2-40B4-BE49-F238E27FC236}">
                  <a16:creationId xmlns:a16="http://schemas.microsoft.com/office/drawing/2014/main" id="{0D2A5F74-5A5F-DC4A-9AF2-FF5A84A58865}"/>
                </a:ext>
              </a:extLst>
            </p:cNvPr>
            <p:cNvCxnSpPr/>
            <p:nvPr/>
          </p:nvCxnSpPr>
          <p:spPr>
            <a:xfrm>
              <a:off x="1907704" y="4005064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80">
              <a:extLst>
                <a:ext uri="{FF2B5EF4-FFF2-40B4-BE49-F238E27FC236}">
                  <a16:creationId xmlns:a16="http://schemas.microsoft.com/office/drawing/2014/main" id="{FBDFE950-7615-874A-A2C4-7E18947D3487}"/>
                </a:ext>
              </a:extLst>
            </p:cNvPr>
            <p:cNvCxnSpPr/>
            <p:nvPr/>
          </p:nvCxnSpPr>
          <p:spPr>
            <a:xfrm>
              <a:off x="3203848" y="4005064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82">
              <a:extLst>
                <a:ext uri="{FF2B5EF4-FFF2-40B4-BE49-F238E27FC236}">
                  <a16:creationId xmlns:a16="http://schemas.microsoft.com/office/drawing/2014/main" id="{C57A623D-194B-804A-BB9B-313E7DDBDBC1}"/>
                </a:ext>
              </a:extLst>
            </p:cNvPr>
            <p:cNvCxnSpPr/>
            <p:nvPr/>
          </p:nvCxnSpPr>
          <p:spPr>
            <a:xfrm>
              <a:off x="1907704" y="4149080"/>
              <a:ext cx="129614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8" name="Object 9">
              <a:extLst>
                <a:ext uri="{FF2B5EF4-FFF2-40B4-BE49-F238E27FC236}">
                  <a16:creationId xmlns:a16="http://schemas.microsoft.com/office/drawing/2014/main" id="{BAED7634-A410-A041-97A6-E807041283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0463" y="4214813"/>
            <a:ext cx="2921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397" name="Equation" r:id="rId5" imgW="291960" imgH="279360" progId="Equation.DSMT4">
                    <p:embed/>
                  </p:oleObj>
                </mc:Choice>
                <mc:Fallback>
                  <p:oleObj name="Equation" r:id="rId5" imgW="291960" imgH="279360" progId="Equation.DSMT4">
                    <p:embed/>
                    <p:pic>
                      <p:nvPicPr>
                        <p:cNvPr id="6153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0463" y="4214813"/>
                          <a:ext cx="2921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11">
              <a:extLst>
                <a:ext uri="{FF2B5EF4-FFF2-40B4-BE49-F238E27FC236}">
                  <a16:creationId xmlns:a16="http://schemas.microsoft.com/office/drawing/2014/main" id="{3FF3BD9A-C93A-5347-A8B1-5FB5332D71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25738" y="3501008"/>
            <a:ext cx="2413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398" name="Equation" r:id="rId7" imgW="241200" imgH="266400" progId="Equation.DSMT4">
                    <p:embed/>
                  </p:oleObj>
                </mc:Choice>
                <mc:Fallback>
                  <p:oleObj name="Equation" r:id="rId7" imgW="241200" imgH="266400" progId="Equation.DSMT4">
                    <p:embed/>
                    <p:pic>
                      <p:nvPicPr>
                        <p:cNvPr id="615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5738" y="3501008"/>
                          <a:ext cx="241300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C36935F-2C93-164C-AF97-DA1209931004}"/>
                  </a:ext>
                </a:extLst>
              </p:cNvPr>
              <p:cNvSpPr txBox="1"/>
              <p:nvPr/>
            </p:nvSpPr>
            <p:spPr>
              <a:xfrm>
                <a:off x="4020034" y="2470745"/>
                <a:ext cx="1779783" cy="727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𝒗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𝒓</m:t>
                          </m:r>
                          <m:sSub>
                            <m:sSubPr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000" b="1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𝝋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𝒍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𝟐</m:t>
                          </m:r>
                        </m:den>
                      </m:f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1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𝒓</m:t>
                          </m:r>
                          <m:sSub>
                            <m:sSubPr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000" b="1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𝝋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CN" altLang="en-US" sz="2000" b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C36935F-2C93-164C-AF97-DA120993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34" y="2470745"/>
                <a:ext cx="1779783" cy="727059"/>
              </a:xfrm>
              <a:prstGeom prst="rect">
                <a:avLst/>
              </a:prstGeom>
              <a:blipFill>
                <a:blip r:embed="rId9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2929558-9F1C-324A-AFDE-FE2B25465239}"/>
                  </a:ext>
                </a:extLst>
              </p:cNvPr>
              <p:cNvSpPr/>
              <p:nvPr/>
            </p:nvSpPr>
            <p:spPr>
              <a:xfrm>
                <a:off x="4020034" y="3281103"/>
                <a:ext cx="1953227" cy="675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𝒘</m:t>
                      </m:r>
                      <m:r>
                        <a:rPr kumimoji="1" lang="en-US" altLang="zh-CN" sz="2000" b="1" i="1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𝒓</m:t>
                          </m:r>
                          <m:sSub>
                            <m:sSubPr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000" b="1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𝝋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𝒍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𝟐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𝒍</m:t>
                          </m:r>
                        </m:den>
                      </m:f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1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𝒓</m:t>
                          </m:r>
                          <m:sSub>
                            <m:sSubPr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000" b="1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𝝋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𝟐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𝒍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2929558-9F1C-324A-AFDE-FE2B25465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34" y="3281103"/>
                <a:ext cx="1953227" cy="675954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75ED5C3-DC30-A648-A483-8988099E0AF7}"/>
                  </a:ext>
                </a:extLst>
              </p:cNvPr>
              <p:cNvSpPr txBox="1"/>
              <p:nvPr/>
            </p:nvSpPr>
            <p:spPr>
              <a:xfrm>
                <a:off x="4020034" y="4193918"/>
                <a:ext cx="240040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∆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𝒅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𝒗</m:t>
                      </m:r>
                      <m:r>
                        <a:rPr kumimoji="1" lang="zh-CN" altLang="en-US" sz="2000" b="1" i="1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∆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𝒕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,∆</m:t>
                      </m:r>
                      <m:r>
                        <a:rPr kumimoji="1" lang="zh-CN" altLang="en-US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𝜽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𝒘</m:t>
                      </m:r>
                      <m:r>
                        <a:rPr kumimoji="1" lang="zh-CN" altLang="en-US" sz="2000" b="1" i="1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∆</m:t>
                      </m:r>
                      <m:r>
                        <a:rPr kumimoji="1" lang="en-US" altLang="zh-CN" sz="2000" b="1" i="1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𝒕</m:t>
                      </m:r>
                    </m:oMath>
                  </m:oMathPara>
                </a14:m>
                <a:endParaRPr kumimoji="1" lang="zh-CN" altLang="en-US" sz="2000" b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75ED5C3-DC30-A648-A483-8988099E0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34" y="4193918"/>
                <a:ext cx="2400401" cy="384721"/>
              </a:xfrm>
              <a:prstGeom prst="rect">
                <a:avLst/>
              </a:prstGeom>
              <a:blipFill>
                <a:blip r:embed="rId11"/>
                <a:stretch>
                  <a:fillRect l="-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07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基于位姿变化的航位推算</a:t>
            </a: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578077"/>
              </p:ext>
            </p:extLst>
          </p:nvPr>
        </p:nvGraphicFramePr>
        <p:xfrm>
          <a:off x="4927905" y="1712863"/>
          <a:ext cx="3686899" cy="1415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9" name="Equation" r:id="rId3" imgW="3504960" imgH="1346040" progId="Equation.DSMT4">
                  <p:embed/>
                </p:oleObj>
              </mc:Choice>
              <mc:Fallback>
                <p:oleObj name="Equation" r:id="rId3" imgW="3504960" imgH="1346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905" y="1712863"/>
                        <a:ext cx="3686899" cy="14159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557554" y="1419622"/>
            <a:ext cx="4014446" cy="3164960"/>
            <a:chOff x="755576" y="1700808"/>
            <a:chExt cx="4464496" cy="3401382"/>
          </a:xfrm>
        </p:grpSpPr>
        <p:grpSp>
          <p:nvGrpSpPr>
            <p:cNvPr id="113" name="组合 112"/>
            <p:cNvGrpSpPr/>
            <p:nvPr/>
          </p:nvGrpSpPr>
          <p:grpSpPr>
            <a:xfrm>
              <a:off x="755576" y="1700808"/>
              <a:ext cx="3895799" cy="3401382"/>
              <a:chOff x="374650" y="2856890"/>
              <a:chExt cx="3895799" cy="3401382"/>
            </a:xfrm>
          </p:grpSpPr>
          <p:cxnSp>
            <p:nvCxnSpPr>
              <p:cNvPr id="109" name="直接连接符 108"/>
              <p:cNvCxnSpPr/>
              <p:nvPr/>
            </p:nvCxnSpPr>
            <p:spPr>
              <a:xfrm flipV="1">
                <a:off x="1907704" y="3645024"/>
                <a:ext cx="648072" cy="1368152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组合 92"/>
              <p:cNvGrpSpPr/>
              <p:nvPr/>
            </p:nvGrpSpPr>
            <p:grpSpPr>
              <a:xfrm rot="2991243">
                <a:off x="1475656" y="4225042"/>
                <a:ext cx="1003191" cy="920132"/>
                <a:chOff x="1475656" y="4365104"/>
                <a:chExt cx="1003191" cy="920132"/>
              </a:xfrm>
            </p:grpSpPr>
            <p:grpSp>
              <p:nvGrpSpPr>
                <p:cNvPr id="60" name="组合 23"/>
                <p:cNvGrpSpPr/>
                <p:nvPr/>
              </p:nvGrpSpPr>
              <p:grpSpPr>
                <a:xfrm>
                  <a:off x="1835696" y="4781180"/>
                  <a:ext cx="643151" cy="504056"/>
                  <a:chOff x="467544" y="4005064"/>
                  <a:chExt cx="643151" cy="504056"/>
                </a:xfrm>
              </p:grpSpPr>
              <p:sp>
                <p:nvSpPr>
                  <p:cNvPr id="62" name="矩形 61"/>
                  <p:cNvSpPr/>
                  <p:nvPr/>
                </p:nvSpPr>
                <p:spPr>
                  <a:xfrm>
                    <a:off x="971600" y="4077072"/>
                    <a:ext cx="139095" cy="36004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467544" y="4077072"/>
                    <a:ext cx="139095" cy="36004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539552" y="4005064"/>
                    <a:ext cx="504056" cy="504056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cxnSp>
                <p:nvCxnSpPr>
                  <p:cNvPr id="65" name="直接连接符 64"/>
                  <p:cNvCxnSpPr/>
                  <p:nvPr/>
                </p:nvCxnSpPr>
                <p:spPr>
                  <a:xfrm flipV="1">
                    <a:off x="827584" y="4005064"/>
                    <a:ext cx="0" cy="28803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2" name="直接箭头连接符 81"/>
                <p:cNvCxnSpPr/>
                <p:nvPr/>
              </p:nvCxnSpPr>
              <p:spPr>
                <a:xfrm flipV="1">
                  <a:off x="2195736" y="4365104"/>
                  <a:ext cx="0" cy="720080"/>
                </a:xfrm>
                <a:prstGeom prst="straightConnector1">
                  <a:avLst/>
                </a:prstGeom>
                <a:ln w="28575">
                  <a:prstDash val="sysDot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箭头连接符 84"/>
                <p:cNvCxnSpPr/>
                <p:nvPr/>
              </p:nvCxnSpPr>
              <p:spPr>
                <a:xfrm flipH="1">
                  <a:off x="1475656" y="5013176"/>
                  <a:ext cx="720080" cy="0"/>
                </a:xfrm>
                <a:prstGeom prst="straightConnector1">
                  <a:avLst/>
                </a:prstGeom>
                <a:ln w="28575">
                  <a:prstDash val="sysDot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直接箭头连接符 86"/>
              <p:cNvCxnSpPr/>
              <p:nvPr/>
            </p:nvCxnSpPr>
            <p:spPr>
              <a:xfrm>
                <a:off x="611560" y="5805264"/>
                <a:ext cx="360040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/>
              <p:cNvCxnSpPr/>
              <p:nvPr/>
            </p:nvCxnSpPr>
            <p:spPr>
              <a:xfrm flipH="1" flipV="1">
                <a:off x="755576" y="3068960"/>
                <a:ext cx="8384" cy="288870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92" name="对象 91"/>
              <p:cNvGraphicFramePr>
                <a:graphicFrameLocks noChangeAspect="1"/>
              </p:cNvGraphicFramePr>
              <p:nvPr/>
            </p:nvGraphicFramePr>
            <p:xfrm>
              <a:off x="3851920" y="5877272"/>
              <a:ext cx="36830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50" name="Equation" r:id="rId5" imgW="368280" imgH="380880" progId="Equation.DSMT4">
                      <p:embed/>
                    </p:oleObj>
                  </mc:Choice>
                  <mc:Fallback>
                    <p:oleObj name="Equation" r:id="rId5" imgW="368280" imgH="380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1920" y="5877272"/>
                            <a:ext cx="368300" cy="381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89" name="Object 21"/>
              <p:cNvGraphicFramePr>
                <a:graphicFrameLocks noChangeAspect="1"/>
              </p:cNvGraphicFramePr>
              <p:nvPr/>
            </p:nvGraphicFramePr>
            <p:xfrm>
              <a:off x="374650" y="3068638"/>
              <a:ext cx="26670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51" name="Equation" r:id="rId7" imgW="266400" imgH="380880" progId="Equation.DSMT4">
                      <p:embed/>
                    </p:oleObj>
                  </mc:Choice>
                  <mc:Fallback>
                    <p:oleObj name="Equation" r:id="rId7" imgW="266400" imgH="380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650" y="3068638"/>
                            <a:ext cx="266700" cy="381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95" name="组合 94"/>
              <p:cNvGrpSpPr/>
              <p:nvPr/>
            </p:nvGrpSpPr>
            <p:grpSpPr>
              <a:xfrm rot="2030464">
                <a:off x="2009175" y="2856890"/>
                <a:ext cx="1003191" cy="920132"/>
                <a:chOff x="1475656" y="4365104"/>
                <a:chExt cx="1003191" cy="920132"/>
              </a:xfrm>
            </p:grpSpPr>
            <p:grpSp>
              <p:nvGrpSpPr>
                <p:cNvPr id="96" name="组合 23"/>
                <p:cNvGrpSpPr/>
                <p:nvPr/>
              </p:nvGrpSpPr>
              <p:grpSpPr>
                <a:xfrm>
                  <a:off x="1835696" y="4781180"/>
                  <a:ext cx="643151" cy="504056"/>
                  <a:chOff x="467544" y="4005064"/>
                  <a:chExt cx="643151" cy="504056"/>
                </a:xfrm>
              </p:grpSpPr>
              <p:sp>
                <p:nvSpPr>
                  <p:cNvPr id="101" name="矩形 100"/>
                  <p:cNvSpPr/>
                  <p:nvPr/>
                </p:nvSpPr>
                <p:spPr>
                  <a:xfrm>
                    <a:off x="971600" y="4077072"/>
                    <a:ext cx="139095" cy="36004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102" name="矩形 101"/>
                  <p:cNvSpPr/>
                  <p:nvPr/>
                </p:nvSpPr>
                <p:spPr>
                  <a:xfrm>
                    <a:off x="467544" y="4077072"/>
                    <a:ext cx="139095" cy="36004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103" name="椭圆 102"/>
                  <p:cNvSpPr/>
                  <p:nvPr/>
                </p:nvSpPr>
                <p:spPr>
                  <a:xfrm>
                    <a:off x="539552" y="4005064"/>
                    <a:ext cx="504056" cy="504056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cxnSp>
                <p:nvCxnSpPr>
                  <p:cNvPr id="104" name="直接连接符 103"/>
                  <p:cNvCxnSpPr/>
                  <p:nvPr/>
                </p:nvCxnSpPr>
                <p:spPr>
                  <a:xfrm flipV="1">
                    <a:off x="827584" y="4005064"/>
                    <a:ext cx="0" cy="28803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8" name="直接箭头连接符 97"/>
                <p:cNvCxnSpPr/>
                <p:nvPr/>
              </p:nvCxnSpPr>
              <p:spPr>
                <a:xfrm flipV="1">
                  <a:off x="2195736" y="4365104"/>
                  <a:ext cx="0" cy="720080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prstDash val="sysDot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箭头连接符 99"/>
                <p:cNvCxnSpPr/>
                <p:nvPr/>
              </p:nvCxnSpPr>
              <p:spPr>
                <a:xfrm flipH="1">
                  <a:off x="1475656" y="5013176"/>
                  <a:ext cx="720080" cy="0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prstDash val="sysDot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5" name="直接箭头连接符 104"/>
              <p:cNvCxnSpPr/>
              <p:nvPr/>
            </p:nvCxnSpPr>
            <p:spPr>
              <a:xfrm rot="2991243" flipV="1">
                <a:off x="2808163" y="3073647"/>
                <a:ext cx="0" cy="720080"/>
              </a:xfrm>
              <a:prstGeom prst="straightConnector1">
                <a:avLst/>
              </a:prstGeom>
              <a:ln w="28575"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/>
              <p:cNvCxnSpPr/>
              <p:nvPr/>
            </p:nvCxnSpPr>
            <p:spPr>
              <a:xfrm rot="2991243" flipH="1">
                <a:off x="1995819" y="3344176"/>
                <a:ext cx="720080" cy="0"/>
              </a:xfrm>
              <a:prstGeom prst="straightConnector1">
                <a:avLst/>
              </a:prstGeom>
              <a:ln w="28575"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0" name="Object 14"/>
              <p:cNvGraphicFramePr>
                <a:graphicFrameLocks noChangeAspect="1"/>
              </p:cNvGraphicFramePr>
              <p:nvPr/>
            </p:nvGraphicFramePr>
            <p:xfrm>
              <a:off x="2339752" y="4149080"/>
              <a:ext cx="4064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52" name="Equation" r:id="rId9" imgW="406080" imgH="279360" progId="Equation.DSMT4">
                      <p:embed/>
                    </p:oleObj>
                  </mc:Choice>
                  <mc:Fallback>
                    <p:oleObj name="Equation" r:id="rId9" imgW="406080" imgH="2793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9752" y="4149080"/>
                            <a:ext cx="406400" cy="279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" name="Object 16"/>
              <p:cNvGraphicFramePr>
                <a:graphicFrameLocks noChangeAspect="1"/>
              </p:cNvGraphicFramePr>
              <p:nvPr/>
            </p:nvGraphicFramePr>
            <p:xfrm>
              <a:off x="2915816" y="2924944"/>
              <a:ext cx="4191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53" name="Equation" r:id="rId11" imgW="419040" imgH="279360" progId="Equation.DSMT4">
                      <p:embed/>
                    </p:oleObj>
                  </mc:Choice>
                  <mc:Fallback>
                    <p:oleObj name="Equation" r:id="rId11" imgW="419040" imgH="2793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5816" y="2924944"/>
                            <a:ext cx="419100" cy="279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92" name="Object 24"/>
              <p:cNvGraphicFramePr>
                <a:graphicFrameLocks noChangeAspect="1"/>
              </p:cNvGraphicFramePr>
              <p:nvPr/>
            </p:nvGraphicFramePr>
            <p:xfrm>
              <a:off x="1755849" y="5210557"/>
              <a:ext cx="2514600" cy="419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54" name="Equation" r:id="rId13" imgW="2514600" imgH="419040" progId="Equation.DSMT4">
                      <p:embed/>
                    </p:oleObj>
                  </mc:Choice>
                  <mc:Fallback>
                    <p:oleObj name="Equation" r:id="rId13" imgW="2514600" imgH="419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55849" y="5210557"/>
                            <a:ext cx="2514600" cy="4191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1" name="Object 24"/>
            <p:cNvGraphicFramePr>
              <a:graphicFrameLocks noChangeAspect="1"/>
            </p:cNvGraphicFramePr>
            <p:nvPr/>
          </p:nvGraphicFramePr>
          <p:xfrm>
            <a:off x="3353172" y="2420888"/>
            <a:ext cx="18669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5" name="Equation" r:id="rId15" imgW="1866600" imgH="419040" progId="Equation.DSMT4">
                    <p:embed/>
                  </p:oleObj>
                </mc:Choice>
                <mc:Fallback>
                  <p:oleObj name="Equation" r:id="rId15" imgW="1866600" imgH="419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3172" y="2420888"/>
                          <a:ext cx="1866900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5833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轮式里程估计误差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系统误差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轮半径误差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轮子安装精度误差（不平行，两边距离不相等）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编码器精度误差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采样精度误差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齿轮减速比精度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450"/>
              </a:spcBef>
            </a:pPr>
            <a:endParaRPr lang="en-US" altLang="zh-CN" sz="1800" dirty="0"/>
          </a:p>
          <a:p>
            <a:pPr marL="205740" lvl="1">
              <a:lnSpc>
                <a:spcPct val="110000"/>
              </a:lnSpc>
              <a:spcBef>
                <a:spcPts val="450"/>
              </a:spcBef>
              <a:buSzPct val="70000"/>
              <a:buFont typeface="Wingdings"/>
              <a:buChar char=""/>
            </a:pPr>
            <a:r>
              <a:rPr lang="zh-CN" altLang="en-US" sz="1800" dirty="0"/>
              <a:t>偶然误差</a:t>
            </a:r>
            <a:endParaRPr lang="en-US" altLang="zh-CN" sz="1800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地面不平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轮子打滑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……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355F9F-11AE-1340-9325-E2C5AE7654EC}"/>
              </a:ext>
            </a:extLst>
          </p:cNvPr>
          <p:cNvGrpSpPr/>
          <p:nvPr/>
        </p:nvGrpSpPr>
        <p:grpSpPr>
          <a:xfrm>
            <a:off x="5597677" y="101162"/>
            <a:ext cx="2400401" cy="2107894"/>
            <a:chOff x="5597677" y="101162"/>
            <a:chExt cx="2400401" cy="2107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66819BDF-FB8B-1441-A0A3-1569CC56C8A0}"/>
                    </a:ext>
                  </a:extLst>
                </p:cNvPr>
                <p:cNvSpPr txBox="1"/>
                <p:nvPr/>
              </p:nvSpPr>
              <p:spPr>
                <a:xfrm>
                  <a:off x="5597677" y="101162"/>
                  <a:ext cx="1779783" cy="7270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𝒗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CN" sz="2000" b="1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𝒓</m:t>
                            </m:r>
                            <m:sSub>
                              <m:sSubPr>
                                <m:ctrlPr>
                                  <a:rPr kumimoji="1" lang="en-US" altLang="zh-CN" sz="2000" b="1" i="1" smtClean="0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1" lang="en-US" altLang="zh-CN" sz="2000" b="1" i="1" smtClean="0"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000" b="1" i="1" smtClean="0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𝒍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sz="2000" b="1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1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𝒓</m:t>
                            </m:r>
                            <m:sSub>
                              <m:sSubPr>
                                <m:ctrlPr>
                                  <a:rPr kumimoji="1" lang="en-US" altLang="zh-CN" sz="2000" b="1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1" lang="en-US" altLang="zh-CN" sz="2000" b="1" i="1"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sz="2000" b="1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kumimoji="1" lang="zh-CN" altLang="en-US" sz="2000" b="1" dirty="0"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66819BDF-FB8B-1441-A0A3-1569CC56C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7677" y="101162"/>
                  <a:ext cx="1779783" cy="727059"/>
                </a:xfrm>
                <a:prstGeom prst="rect">
                  <a:avLst/>
                </a:prstGeom>
                <a:blipFill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87B3290-764E-9C49-AFA2-8DF6EA017310}"/>
                    </a:ext>
                  </a:extLst>
                </p:cNvPr>
                <p:cNvSpPr/>
                <p:nvPr/>
              </p:nvSpPr>
              <p:spPr>
                <a:xfrm>
                  <a:off x="5597677" y="911520"/>
                  <a:ext cx="1953227" cy="6759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𝒘</m:t>
                        </m:r>
                        <m:r>
                          <a:rPr kumimoji="1" lang="en-US" altLang="zh-CN" sz="2000" b="1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CN" sz="2000" b="1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1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𝒓</m:t>
                            </m:r>
                            <m:sSub>
                              <m:sSubPr>
                                <m:ctrlPr>
                                  <a:rPr kumimoji="1" lang="en-US" altLang="zh-CN" sz="2000" b="1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1" lang="en-US" altLang="zh-CN" sz="2000" b="1" i="1"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000" b="1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𝒍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sz="2000" b="1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𝟐</m:t>
                            </m:r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𝒍</m:t>
                            </m:r>
                          </m:den>
                        </m:f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000" b="1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1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𝒓</m:t>
                            </m:r>
                            <m:sSub>
                              <m:sSubPr>
                                <m:ctrlPr>
                                  <a:rPr kumimoji="1" lang="en-US" altLang="zh-CN" sz="2000" b="1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1" lang="en-US" altLang="zh-CN" sz="2000" b="1" i="1"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sz="2000" b="1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𝟐</m:t>
                            </m:r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𝒍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87B3290-764E-9C49-AFA2-8DF6EA0173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7677" y="911520"/>
                  <a:ext cx="1953227" cy="675954"/>
                </a:xfrm>
                <a:prstGeom prst="rect">
                  <a:avLst/>
                </a:prstGeom>
                <a:blipFill>
                  <a:blip r:embed="rId4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1B2887F-C48E-1745-90E0-3EB65EE2D9B9}"/>
                    </a:ext>
                  </a:extLst>
                </p:cNvPr>
                <p:cNvSpPr txBox="1"/>
                <p:nvPr/>
              </p:nvSpPr>
              <p:spPr>
                <a:xfrm>
                  <a:off x="5597677" y="1824335"/>
                  <a:ext cx="2400401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∆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𝒅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=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𝒗</m:t>
                        </m:r>
                        <m:r>
                          <a:rPr kumimoji="1" lang="zh-CN" altLang="en-US" sz="2000" b="1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∆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𝒕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,∆</m:t>
                        </m:r>
                        <m:r>
                          <a:rPr kumimoji="1" lang="zh-CN" altLang="en-US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𝜽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=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𝒘</m:t>
                        </m:r>
                        <m:r>
                          <a:rPr kumimoji="1" lang="zh-CN" altLang="en-US" sz="2000" b="1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∆</m:t>
                        </m:r>
                        <m:r>
                          <a:rPr kumimoji="1" lang="en-US" altLang="zh-CN" sz="2000" b="1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𝒕</m:t>
                        </m:r>
                      </m:oMath>
                    </m:oMathPara>
                  </a14:m>
                  <a:endParaRPr kumimoji="1" lang="zh-CN" altLang="en-US" sz="2000" b="1" dirty="0"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1B2887F-C48E-1745-90E0-3EB65EE2D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7677" y="1824335"/>
                  <a:ext cx="2400401" cy="3847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EC4BD32-4BAF-EF4F-999A-C8CBFFF9285C}"/>
                  </a:ext>
                </a:extLst>
              </p:cNvPr>
              <p:cNvSpPr txBox="1"/>
              <p:nvPr/>
            </p:nvSpPr>
            <p:spPr>
              <a:xfrm>
                <a:off x="5618380" y="2293015"/>
                <a:ext cx="1153970" cy="787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zh-CN" altLang="en-US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zh-CN" altLang="en-US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𝝋</m:t>
                          </m:r>
                        </m:e>
                      </m:acc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𝟐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den>
                      </m:f>
                    </m:oMath>
                  </m:oMathPara>
                </a14:m>
                <a:endParaRPr kumimoji="1" lang="zh-CN" altLang="en-US" sz="2000" b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EC4BD32-4BAF-EF4F-999A-C8CBFFF92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80" y="2293015"/>
                <a:ext cx="1153970" cy="787908"/>
              </a:xfrm>
              <a:prstGeom prst="rect">
                <a:avLst/>
              </a:prstGeom>
              <a:blipFill>
                <a:blip r:embed="rId6"/>
                <a:stretch>
                  <a:fillRect l="-1087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55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里程计估计误差导致问题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147248" cy="365531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在航位推算时，里程计误差被累加，推算随着时间而增长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9087" y="1705503"/>
            <a:ext cx="3726414" cy="314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403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913794"/>
              </p:ext>
            </p:extLst>
          </p:nvPr>
        </p:nvGraphicFramePr>
        <p:xfrm>
          <a:off x="679647" y="1923678"/>
          <a:ext cx="3374866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67" name="Equation" r:id="rId4" imgW="3504960" imgH="1346040" progId="Equation.DSMT4">
                  <p:embed/>
                </p:oleObj>
              </mc:Choice>
              <mc:Fallback>
                <p:oleObj name="Equation" r:id="rId4" imgW="3504960" imgH="1346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47" y="1923678"/>
                        <a:ext cx="3374866" cy="12961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9391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3FFD536-ACE6-1B40-BB59-1606181F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基于惯性单元的里程估计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5744D10-296B-ED41-9996-65B97C9A59F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474840" cy="3655314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100" dirty="0"/>
              <a:t>惯性单元</a:t>
            </a:r>
            <a:r>
              <a:rPr kumimoji="1" lang="en-US" altLang="zh-CN" sz="2100" dirty="0"/>
              <a:t>IMU</a:t>
            </a: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kumimoji="1" lang="en" altLang="zh-CN" sz="2100" dirty="0"/>
              <a:t>Inertial Measurement Unit</a:t>
            </a: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100" dirty="0"/>
              <a:t>一般含有三轴的加速度计和三轴的陀螺仪</a:t>
            </a:r>
            <a:endParaRPr kumimoji="1" lang="en-US" altLang="zh-CN" sz="21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100" dirty="0"/>
              <a:t>通常集成一个三轴磁力计用于校正 </a:t>
            </a:r>
            <a:r>
              <a:rPr kumimoji="1" lang="en" altLang="zh-CN" sz="2100" dirty="0"/>
              <a:t>IMU </a:t>
            </a:r>
            <a:r>
              <a:rPr kumimoji="1" lang="zh-CN" altLang="en-US" sz="2100" dirty="0"/>
              <a:t>的姿态估计</a:t>
            </a:r>
            <a:endParaRPr kumimoji="1" lang="en-US" altLang="zh-CN" sz="21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100" dirty="0"/>
              <a:t>通过积分运算可得载体在导航坐标系中的姿态、速度和位置等信息 </a:t>
            </a:r>
            <a:endParaRPr kumimoji="1" lang="en-US" altLang="zh-CN" sz="2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7694B7-E98E-0F4A-B995-0A8747C15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" t="3022" r="3070" b="2818"/>
          <a:stretch/>
        </p:blipFill>
        <p:spPr>
          <a:xfrm>
            <a:off x="5224500" y="915566"/>
            <a:ext cx="3456384" cy="2448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BF35E2-43A8-3745-AD07-697C4CDC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321413"/>
            <a:ext cx="2266702" cy="15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定位</a:t>
            </a:r>
            <a:endParaRPr lang="en-US"/>
          </a:p>
        </p:txBody>
      </p:sp>
      <p:grpSp>
        <p:nvGrpSpPr>
          <p:cNvPr id="46" name="组合 5"/>
          <p:cNvGrpSpPr>
            <a:grpSpLocks/>
          </p:cNvGrpSpPr>
          <p:nvPr/>
        </p:nvGrpSpPr>
        <p:grpSpPr bwMode="auto">
          <a:xfrm>
            <a:off x="5232335" y="1677636"/>
            <a:ext cx="1446550" cy="642938"/>
            <a:chOff x="1643042" y="2143116"/>
            <a:chExt cx="1928826" cy="857256"/>
          </a:xfrm>
          <a:solidFill>
            <a:schemeClr val="bg1">
              <a:lumMod val="95000"/>
            </a:schemeClr>
          </a:solidFill>
        </p:grpSpPr>
        <p:sp>
          <p:nvSpPr>
            <p:cNvPr id="84" name="矩形 83"/>
            <p:cNvSpPr/>
            <p:nvPr/>
          </p:nvSpPr>
          <p:spPr>
            <a:xfrm>
              <a:off x="1714687" y="2214555"/>
              <a:ext cx="1857465" cy="78581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solidFill>
                  <a:schemeClr val="bg1">
                    <a:lumMod val="85000"/>
                  </a:schemeClr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1643247" y="2143117"/>
              <a:ext cx="1857465" cy="7858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500" b="1" kern="0" dirty="0">
                  <a:solidFill>
                    <a:schemeClr val="bg1">
                      <a:lumMod val="8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导航规划</a:t>
              </a:r>
            </a:p>
          </p:txBody>
        </p:sp>
      </p:grpSp>
      <p:grpSp>
        <p:nvGrpSpPr>
          <p:cNvPr id="47" name="组合 12"/>
          <p:cNvGrpSpPr>
            <a:grpSpLocks/>
          </p:cNvGrpSpPr>
          <p:nvPr/>
        </p:nvGrpSpPr>
        <p:grpSpPr bwMode="auto">
          <a:xfrm>
            <a:off x="2339236" y="2695621"/>
            <a:ext cx="1446550" cy="642938"/>
            <a:chOff x="1643042" y="2143116"/>
            <a:chExt cx="1928826" cy="857256"/>
          </a:xfrm>
        </p:grpSpPr>
        <p:sp>
          <p:nvSpPr>
            <p:cNvPr id="82" name="矩形 81"/>
            <p:cNvSpPr/>
            <p:nvPr/>
          </p:nvSpPr>
          <p:spPr>
            <a:xfrm>
              <a:off x="1714527" y="2214555"/>
              <a:ext cx="1857465" cy="785817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solidFill>
                  <a:sysClr val="window" lastClr="FFFFFF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643087" y="2143116"/>
              <a:ext cx="1857465" cy="785819"/>
            </a:xfrm>
            <a:prstGeom prst="rect">
              <a:avLst/>
            </a:prstGeom>
            <a:solidFill>
              <a:srgbClr val="FF99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500" b="1" kern="0">
                  <a:solidFill>
                    <a:sysClr val="windowText" lastClr="000000"/>
                  </a:solidFill>
                  <a:latin typeface="SimHei" charset="-122"/>
                  <a:ea typeface="SimHei" charset="-122"/>
                  <a:cs typeface="SimHei" charset="-122"/>
                </a:rPr>
                <a:t>信息处理</a:t>
              </a:r>
            </a:p>
          </p:txBody>
        </p:sp>
      </p:grpSp>
      <p:grpSp>
        <p:nvGrpSpPr>
          <p:cNvPr id="48" name="组合 15"/>
          <p:cNvGrpSpPr>
            <a:grpSpLocks/>
          </p:cNvGrpSpPr>
          <p:nvPr/>
        </p:nvGrpSpPr>
        <p:grpSpPr bwMode="auto">
          <a:xfrm>
            <a:off x="2339236" y="3660027"/>
            <a:ext cx="1446550" cy="642938"/>
            <a:chOff x="1643042" y="2143116"/>
            <a:chExt cx="1928826" cy="857256"/>
          </a:xfrm>
        </p:grpSpPr>
        <p:sp>
          <p:nvSpPr>
            <p:cNvPr id="80" name="矩形 79"/>
            <p:cNvSpPr/>
            <p:nvPr/>
          </p:nvSpPr>
          <p:spPr>
            <a:xfrm>
              <a:off x="1714527" y="2214555"/>
              <a:ext cx="1857465" cy="785817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solidFill>
                  <a:sysClr val="window" lastClr="FFFFFF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643087" y="2143116"/>
              <a:ext cx="1857465" cy="785819"/>
            </a:xfrm>
            <a:prstGeom prst="rect">
              <a:avLst/>
            </a:prstGeom>
            <a:solidFill>
              <a:srgbClr val="FFCC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500" b="1" kern="0" dirty="0">
                  <a:solidFill>
                    <a:sysClr val="windowText" lastClr="000000"/>
                  </a:solidFill>
                  <a:latin typeface="SimHei" charset="-122"/>
                  <a:ea typeface="SimHei" charset="-122"/>
                  <a:cs typeface="SimHei" charset="-122"/>
                </a:rPr>
                <a:t>感知</a:t>
              </a:r>
            </a:p>
          </p:txBody>
        </p:sp>
      </p:grpSp>
      <p:grpSp>
        <p:nvGrpSpPr>
          <p:cNvPr id="49" name="组合 18"/>
          <p:cNvGrpSpPr>
            <a:grpSpLocks/>
          </p:cNvGrpSpPr>
          <p:nvPr/>
        </p:nvGrpSpPr>
        <p:grpSpPr bwMode="auto">
          <a:xfrm>
            <a:off x="5232335" y="2695621"/>
            <a:ext cx="1500126" cy="642938"/>
            <a:chOff x="1643042" y="2143116"/>
            <a:chExt cx="1928826" cy="857256"/>
          </a:xfrm>
          <a:solidFill>
            <a:schemeClr val="bg1">
              <a:lumMod val="95000"/>
            </a:schemeClr>
          </a:solidFill>
        </p:grpSpPr>
        <p:sp>
          <p:nvSpPr>
            <p:cNvPr id="78" name="矩形 77"/>
            <p:cNvSpPr/>
            <p:nvPr/>
          </p:nvSpPr>
          <p:spPr>
            <a:xfrm>
              <a:off x="1715190" y="2214555"/>
              <a:ext cx="1856955" cy="7858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solidFill>
                  <a:schemeClr val="bg1">
                    <a:lumMod val="85000"/>
                  </a:schemeClr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643240" y="2143116"/>
              <a:ext cx="1856954" cy="78581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500" b="1" kern="0">
                  <a:solidFill>
                    <a:schemeClr val="bg1">
                      <a:lumMod val="8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运动控制</a:t>
              </a:r>
            </a:p>
          </p:txBody>
        </p:sp>
      </p:grpSp>
      <p:grpSp>
        <p:nvGrpSpPr>
          <p:cNvPr id="50" name="组合 21"/>
          <p:cNvGrpSpPr>
            <a:grpSpLocks/>
          </p:cNvGrpSpPr>
          <p:nvPr/>
        </p:nvGrpSpPr>
        <p:grpSpPr bwMode="auto">
          <a:xfrm>
            <a:off x="5232335" y="3606449"/>
            <a:ext cx="1500126" cy="696515"/>
            <a:chOff x="1643042" y="2143117"/>
            <a:chExt cx="1928826" cy="857255"/>
          </a:xfrm>
          <a:solidFill>
            <a:schemeClr val="bg1">
              <a:lumMod val="95000"/>
            </a:schemeClr>
          </a:solidFill>
        </p:grpSpPr>
        <p:sp>
          <p:nvSpPr>
            <p:cNvPr id="76" name="矩形 75"/>
            <p:cNvSpPr/>
            <p:nvPr/>
          </p:nvSpPr>
          <p:spPr>
            <a:xfrm>
              <a:off x="1715190" y="2214922"/>
              <a:ext cx="1856955" cy="78545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solidFill>
                  <a:schemeClr val="bg1">
                    <a:lumMod val="85000"/>
                  </a:schemeClr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643240" y="2143118"/>
              <a:ext cx="1856954" cy="78545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500" b="1" kern="0">
                  <a:solidFill>
                    <a:schemeClr val="bg1">
                      <a:lumMod val="85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执行</a:t>
              </a:r>
            </a:p>
          </p:txBody>
        </p:sp>
      </p:grpSp>
      <p:sp>
        <p:nvSpPr>
          <p:cNvPr id="51" name="矩形 50"/>
          <p:cNvSpPr/>
          <p:nvPr/>
        </p:nvSpPr>
        <p:spPr bwMode="auto">
          <a:xfrm>
            <a:off x="2232113" y="2588464"/>
            <a:ext cx="1714500" cy="182165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b="1" kern="0">
              <a:solidFill>
                <a:sysClr val="window" lastClr="FFFF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5071753" y="2588464"/>
            <a:ext cx="1821657" cy="182165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b="1" kern="0">
              <a:solidFill>
                <a:schemeClr val="bg1">
                  <a:lumMod val="8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3" name="TextBox 26"/>
          <p:cNvSpPr txBox="1">
            <a:spLocks noChangeArrowheads="1"/>
          </p:cNvSpPr>
          <p:nvPr/>
        </p:nvSpPr>
        <p:spPr bwMode="auto">
          <a:xfrm>
            <a:off x="3035722" y="3383030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zh-CN" altLang="en-US" sz="1350" b="1" kern="0">
                <a:solidFill>
                  <a:sysClr val="windowText" lastClr="000000"/>
                </a:solidFill>
                <a:latin typeface="SimHei" charset="-122"/>
                <a:ea typeface="SimHei" charset="-122"/>
                <a:cs typeface="SimHei" charset="-122"/>
              </a:rPr>
              <a:t>测量数据</a:t>
            </a:r>
          </a:p>
        </p:txBody>
      </p:sp>
      <p:sp>
        <p:nvSpPr>
          <p:cNvPr id="54" name="TextBox 27"/>
          <p:cNvSpPr txBox="1">
            <a:spLocks noChangeArrowheads="1"/>
          </p:cNvSpPr>
          <p:nvPr/>
        </p:nvSpPr>
        <p:spPr bwMode="auto">
          <a:xfrm>
            <a:off x="3089298" y="2320574"/>
            <a:ext cx="130997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zh-CN" altLang="en-US" sz="1350" b="1" kern="0" dirty="0">
                <a:solidFill>
                  <a:sysClr val="windowText" lastClr="000000"/>
                </a:solidFill>
                <a:latin typeface="SimHei" charset="-122"/>
                <a:ea typeface="SimHei" charset="-122"/>
                <a:cs typeface="SimHei" charset="-122"/>
              </a:rPr>
              <a:t>局部观测</a:t>
            </a:r>
            <a:r>
              <a:rPr lang="en-US" altLang="zh-CN" sz="1350" b="1" kern="0" dirty="0">
                <a:solidFill>
                  <a:sysClr val="windowText" lastClr="000000"/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1350" b="1" kern="0" dirty="0">
                <a:solidFill>
                  <a:sysClr val="windowText" lastClr="000000"/>
                </a:solidFill>
                <a:latin typeface="SimHei" charset="-122"/>
                <a:ea typeface="SimHei" charset="-122"/>
                <a:cs typeface="SimHei" charset="-122"/>
              </a:rPr>
              <a:t>地图</a:t>
            </a:r>
          </a:p>
        </p:txBody>
      </p:sp>
      <p:sp>
        <p:nvSpPr>
          <p:cNvPr id="55" name="TextBox 28"/>
          <p:cNvSpPr txBox="1">
            <a:spLocks noChangeArrowheads="1"/>
          </p:cNvSpPr>
          <p:nvPr/>
        </p:nvSpPr>
        <p:spPr bwMode="auto">
          <a:xfrm>
            <a:off x="3976987" y="1409745"/>
            <a:ext cx="8771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1350" b="1" kern="0" dirty="0">
                <a:solidFill>
                  <a:sysClr val="windowText" lastClr="000000"/>
                </a:solidFill>
                <a:latin typeface="SimHei" charset="-122"/>
                <a:ea typeface="SimHei" charset="-122"/>
                <a:cs typeface="SimHei" charset="-122"/>
              </a:rPr>
              <a:t>位置</a:t>
            </a:r>
            <a:endParaRPr lang="en-US" altLang="zh-CN" sz="1350" b="1" kern="0" dirty="0">
              <a:solidFill>
                <a:sysClr val="windowText" lastClr="0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algn="ctr" eaLnBrk="1" hangingPunct="1">
              <a:defRPr/>
            </a:pPr>
            <a:r>
              <a:rPr lang="zh-CN" altLang="en-US" sz="1350" b="1" kern="0">
                <a:solidFill>
                  <a:sysClr val="windowText" lastClr="000000"/>
                </a:solidFill>
                <a:latin typeface="SimHei" charset="-122"/>
                <a:ea typeface="SimHei" charset="-122"/>
                <a:cs typeface="SimHei" charset="-122"/>
              </a:rPr>
              <a:t>环境信息</a:t>
            </a:r>
            <a:endParaRPr lang="zh-CN" altLang="en-US" sz="1350" b="1" kern="0" dirty="0">
              <a:solidFill>
                <a:sysClr val="windowText" lastClr="0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TextBox 29"/>
          <p:cNvSpPr txBox="1">
            <a:spLocks noChangeArrowheads="1"/>
          </p:cNvSpPr>
          <p:nvPr/>
        </p:nvSpPr>
        <p:spPr bwMode="auto">
          <a:xfrm>
            <a:off x="5982397" y="2311467"/>
            <a:ext cx="13965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zh-CN" altLang="en-US" sz="1350" b="1" kern="0" dirty="0">
                <a:solidFill>
                  <a:schemeClr val="bg1">
                    <a:lumMod val="8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参考点运动轨迹</a:t>
            </a:r>
          </a:p>
        </p:txBody>
      </p:sp>
      <p:sp>
        <p:nvSpPr>
          <p:cNvPr id="57" name="TextBox 30"/>
          <p:cNvSpPr txBox="1">
            <a:spLocks noChangeArrowheads="1"/>
          </p:cNvSpPr>
          <p:nvPr/>
        </p:nvSpPr>
        <p:spPr bwMode="auto">
          <a:xfrm>
            <a:off x="5982398" y="3338558"/>
            <a:ext cx="8771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zh-CN" altLang="en-US" sz="1350" b="1" kern="0">
                <a:solidFill>
                  <a:schemeClr val="bg1">
                    <a:lumMod val="8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驱动指令</a:t>
            </a:r>
          </a:p>
        </p:txBody>
      </p:sp>
      <p:sp>
        <p:nvSpPr>
          <p:cNvPr id="58" name="TextBox 31"/>
          <p:cNvSpPr txBox="1">
            <a:spLocks noChangeArrowheads="1"/>
          </p:cNvSpPr>
          <p:nvPr/>
        </p:nvSpPr>
        <p:spPr bwMode="auto">
          <a:xfrm>
            <a:off x="1816591" y="2642042"/>
            <a:ext cx="415498" cy="47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zh-CN" altLang="en-US" sz="1500" b="1" kern="0">
                <a:solidFill>
                  <a:sysClr val="windowText" lastClr="000000"/>
                </a:solidFill>
                <a:latin typeface="SimHei" charset="-122"/>
                <a:ea typeface="SimHei" charset="-122"/>
                <a:cs typeface="SimHei" charset="-122"/>
              </a:rPr>
              <a:t>感知</a:t>
            </a:r>
          </a:p>
        </p:txBody>
      </p:sp>
      <p:sp>
        <p:nvSpPr>
          <p:cNvPr id="59" name="TextBox 32"/>
          <p:cNvSpPr txBox="1">
            <a:spLocks noChangeArrowheads="1"/>
          </p:cNvSpPr>
          <p:nvPr/>
        </p:nvSpPr>
        <p:spPr bwMode="auto">
          <a:xfrm>
            <a:off x="6847011" y="2588464"/>
            <a:ext cx="415498" cy="47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zh-CN" altLang="en-US" sz="1500" b="1" kern="0">
                <a:solidFill>
                  <a:schemeClr val="bg1">
                    <a:lumMod val="8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控制</a:t>
            </a:r>
          </a:p>
        </p:txBody>
      </p:sp>
      <p:sp>
        <p:nvSpPr>
          <p:cNvPr id="60" name="TextBox 33"/>
          <p:cNvSpPr txBox="1">
            <a:spLocks noChangeArrowheads="1"/>
          </p:cNvSpPr>
          <p:nvPr/>
        </p:nvSpPr>
        <p:spPr bwMode="auto">
          <a:xfrm>
            <a:off x="5091351" y="1063229"/>
            <a:ext cx="156966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zh-CN" altLang="en-US" sz="1350" b="1" kern="0" dirty="0">
                <a:solidFill>
                  <a:schemeClr val="bg1">
                    <a:lumMod val="8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任务指令（目标）</a:t>
            </a:r>
          </a:p>
        </p:txBody>
      </p:sp>
      <p:sp>
        <p:nvSpPr>
          <p:cNvPr id="61" name="TextBox 34"/>
          <p:cNvSpPr txBox="1">
            <a:spLocks noChangeArrowheads="1"/>
          </p:cNvSpPr>
          <p:nvPr/>
        </p:nvSpPr>
        <p:spPr bwMode="auto">
          <a:xfrm>
            <a:off x="1535597" y="1249010"/>
            <a:ext cx="122341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zh-CN" altLang="en-US" sz="1350" b="1" kern="0">
                <a:solidFill>
                  <a:sysClr val="windowText" lastClr="000000"/>
                </a:solidFill>
                <a:latin typeface="SimHei" charset="-122"/>
                <a:ea typeface="SimHei" charset="-122"/>
                <a:cs typeface="SimHei" charset="-122"/>
              </a:rPr>
              <a:t>知识、数据库</a:t>
            </a:r>
          </a:p>
        </p:txBody>
      </p:sp>
      <p:sp>
        <p:nvSpPr>
          <p:cNvPr id="62" name="流程图: 准备 36"/>
          <p:cNvSpPr/>
          <p:nvPr/>
        </p:nvSpPr>
        <p:spPr bwMode="auto">
          <a:xfrm>
            <a:off x="3888272" y="4356543"/>
            <a:ext cx="1295400" cy="589359"/>
          </a:xfrm>
          <a:prstGeom prst="flowChartPreparati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b="1" kern="0">
                <a:solidFill>
                  <a:srgbClr val="FFFFFF"/>
                </a:solidFill>
                <a:latin typeface="SimHei" charset="-122"/>
                <a:ea typeface="SimHei" charset="-122"/>
                <a:cs typeface="SimHei" charset="-122"/>
              </a:rPr>
              <a:t>环境</a:t>
            </a:r>
          </a:p>
        </p:txBody>
      </p:sp>
      <p:cxnSp>
        <p:nvCxnSpPr>
          <p:cNvPr id="63" name="直接箭头连接符 38"/>
          <p:cNvCxnSpPr/>
          <p:nvPr/>
        </p:nvCxnSpPr>
        <p:spPr bwMode="auto">
          <a:xfrm rot="5400000" flipH="1" flipV="1">
            <a:off x="2847666" y="3473099"/>
            <a:ext cx="375048" cy="119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64" name="直接箭头连接符 39"/>
          <p:cNvCxnSpPr/>
          <p:nvPr/>
        </p:nvCxnSpPr>
        <p:spPr bwMode="auto">
          <a:xfrm rot="5400000" flipH="1" flipV="1">
            <a:off x="5793868" y="3446310"/>
            <a:ext cx="321469" cy="119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65" name="直接箭头连接符 42"/>
          <p:cNvCxnSpPr/>
          <p:nvPr/>
        </p:nvCxnSpPr>
        <p:spPr bwMode="auto">
          <a:xfrm rot="5400000" flipH="1" flipV="1">
            <a:off x="5711120" y="2452733"/>
            <a:ext cx="486966" cy="119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66" name="直接箭头连接符 45"/>
          <p:cNvCxnSpPr/>
          <p:nvPr/>
        </p:nvCxnSpPr>
        <p:spPr bwMode="auto">
          <a:xfrm flipV="1">
            <a:off x="3732301" y="1972911"/>
            <a:ext cx="1500188" cy="595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67" name="组合 51"/>
          <p:cNvGrpSpPr>
            <a:grpSpLocks/>
          </p:cNvGrpSpPr>
          <p:nvPr/>
        </p:nvGrpSpPr>
        <p:grpSpPr bwMode="auto">
          <a:xfrm>
            <a:off x="2339236" y="1684779"/>
            <a:ext cx="1446550" cy="642938"/>
            <a:chOff x="1643042" y="2143116"/>
            <a:chExt cx="1928826" cy="857256"/>
          </a:xfrm>
        </p:grpSpPr>
        <p:sp>
          <p:nvSpPr>
            <p:cNvPr id="74" name="矩形 73"/>
            <p:cNvSpPr/>
            <p:nvPr/>
          </p:nvSpPr>
          <p:spPr>
            <a:xfrm>
              <a:off x="1714527" y="2214556"/>
              <a:ext cx="1857465" cy="7858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solidFill>
                  <a:sysClr val="window" lastClr="FFFFFF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643087" y="2143118"/>
              <a:ext cx="1857465" cy="785817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500" b="1" kern="0" dirty="0">
                  <a:solidFill>
                    <a:sysClr val="windowText" lastClr="000000"/>
                  </a:solidFill>
                  <a:latin typeface="SimHei" charset="-122"/>
                  <a:ea typeface="SimHei" charset="-122"/>
                  <a:cs typeface="SimHei" charset="-122"/>
                </a:rPr>
                <a:t>自定位</a:t>
              </a:r>
              <a:r>
                <a:rPr lang="en-US" altLang="zh-CN" sz="1500" b="1" kern="0" dirty="0">
                  <a:solidFill>
                    <a:sysClr val="windowText" lastClr="000000"/>
                  </a:solidFill>
                  <a:latin typeface="SimHei" charset="-122"/>
                  <a:ea typeface="SimHei" charset="-122"/>
                  <a:cs typeface="SimHei" charset="-122"/>
                </a:rPr>
                <a:t>/</a:t>
              </a:r>
            </a:p>
            <a:p>
              <a:pPr algn="ctr">
                <a:defRPr/>
              </a:pPr>
              <a:r>
                <a:rPr lang="zh-CN" altLang="en-US" sz="1500" b="1" kern="0" dirty="0">
                  <a:solidFill>
                    <a:sysClr val="windowText" lastClr="000000"/>
                  </a:solidFill>
                  <a:latin typeface="SimHei" charset="-122"/>
                  <a:ea typeface="SimHei" charset="-122"/>
                  <a:cs typeface="SimHei" charset="-122"/>
                </a:rPr>
                <a:t>地图构建</a:t>
              </a:r>
            </a:p>
          </p:txBody>
        </p:sp>
      </p:grpSp>
      <p:cxnSp>
        <p:nvCxnSpPr>
          <p:cNvPr id="68" name="直接箭头连接符 59"/>
          <p:cNvCxnSpPr/>
          <p:nvPr/>
        </p:nvCxnSpPr>
        <p:spPr bwMode="auto">
          <a:xfrm flipH="1" flipV="1">
            <a:off x="3035785" y="4249387"/>
            <a:ext cx="852488" cy="402431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69" name="直接箭头连接符 62"/>
          <p:cNvCxnSpPr/>
          <p:nvPr/>
        </p:nvCxnSpPr>
        <p:spPr bwMode="auto">
          <a:xfrm flipH="1">
            <a:off x="5183673" y="4302964"/>
            <a:ext cx="827485" cy="34885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70" name="直接箭头连接符 48"/>
          <p:cNvCxnSpPr/>
          <p:nvPr/>
        </p:nvCxnSpPr>
        <p:spPr bwMode="auto">
          <a:xfrm rot="5400000" flipH="1" flipV="1">
            <a:off x="2823854" y="2484880"/>
            <a:ext cx="422672" cy="119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71" name="直接箭头连接符 66"/>
          <p:cNvCxnSpPr/>
          <p:nvPr/>
        </p:nvCxnSpPr>
        <p:spPr bwMode="auto">
          <a:xfrm>
            <a:off x="2182107" y="1549049"/>
            <a:ext cx="317897" cy="235744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72" name="直接箭头连接符 68"/>
          <p:cNvCxnSpPr/>
          <p:nvPr/>
        </p:nvCxnSpPr>
        <p:spPr bwMode="auto">
          <a:xfrm>
            <a:off x="2182107" y="1549049"/>
            <a:ext cx="264319" cy="125372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ysDot"/>
            <a:tailEnd type="arrow"/>
          </a:ln>
          <a:effectLst/>
        </p:spPr>
      </p:cxnSp>
      <p:cxnSp>
        <p:nvCxnSpPr>
          <p:cNvPr id="73" name="直接箭头连接符 71"/>
          <p:cNvCxnSpPr>
            <a:stCxn id="60" idx="2"/>
            <a:endCxn id="85" idx="0"/>
          </p:cNvCxnSpPr>
          <p:nvPr/>
        </p:nvCxnSpPr>
        <p:spPr bwMode="auto">
          <a:xfrm>
            <a:off x="5876181" y="1363311"/>
            <a:ext cx="52824" cy="314326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6" name="环形箭头 85"/>
          <p:cNvSpPr/>
          <p:nvPr/>
        </p:nvSpPr>
        <p:spPr>
          <a:xfrm rot="16200000">
            <a:off x="4174618" y="3003397"/>
            <a:ext cx="750094" cy="77747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255831"/>
              <a:gd name="adj5" fmla="val 12500"/>
            </a:avLst>
          </a:prstGeom>
          <a:solidFill>
            <a:srgbClr val="FF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b="1" kern="0">
              <a:solidFill>
                <a:sysClr val="windowText" lastClr="0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657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5D002-A8D1-BD42-91B8-8635BCD9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基于惯性单元的里程估计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D87F6-817D-CC4B-921B-41A48E263CE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zh-CN" altLang="en-US" sz="2100" dirty="0"/>
              <a:t>优点：</a:t>
            </a:r>
            <a:endParaRPr lang="en-US" altLang="zh-CN" sz="2100" dirty="0"/>
          </a:p>
          <a:p>
            <a:pPr lvl="1">
              <a:lnSpc>
                <a:spcPct val="125000"/>
              </a:lnSpc>
            </a:pPr>
            <a:r>
              <a:rPr lang="zh-CN" altLang="en-US" sz="2100" dirty="0"/>
              <a:t>全天候</a:t>
            </a:r>
            <a:endParaRPr lang="en-US" altLang="zh-CN" sz="2100" dirty="0"/>
          </a:p>
          <a:p>
            <a:pPr lvl="1">
              <a:lnSpc>
                <a:spcPct val="125000"/>
              </a:lnSpc>
            </a:pPr>
            <a:r>
              <a:rPr lang="zh-CN" altLang="en-US" sz="2100" dirty="0"/>
              <a:t>采样频率高</a:t>
            </a:r>
            <a:endParaRPr lang="en-US" altLang="zh-CN" sz="2100" dirty="0"/>
          </a:p>
          <a:p>
            <a:pPr lvl="1">
              <a:lnSpc>
                <a:spcPct val="125000"/>
              </a:lnSpc>
            </a:pPr>
            <a:r>
              <a:rPr lang="zh-CN" altLang="en-US" sz="2100" dirty="0"/>
              <a:t>短时精度较好</a:t>
            </a:r>
            <a:endParaRPr lang="en-US" altLang="zh-CN" sz="2100" dirty="0"/>
          </a:p>
          <a:p>
            <a:pPr>
              <a:lnSpc>
                <a:spcPct val="125000"/>
              </a:lnSpc>
            </a:pPr>
            <a:r>
              <a:rPr lang="zh-CN" altLang="en-US" sz="2100" dirty="0"/>
              <a:t>缺点：</a:t>
            </a:r>
            <a:endParaRPr lang="en-US" altLang="zh-CN" sz="2100" dirty="0"/>
          </a:p>
          <a:p>
            <a:pPr lvl="1">
              <a:lnSpc>
                <a:spcPct val="125000"/>
              </a:lnSpc>
            </a:pPr>
            <a:r>
              <a:rPr lang="zh-CN" altLang="en-US" sz="2100" dirty="0"/>
              <a:t>随着时间的增长累积误差较大，无法满足移动机器人长距离精确定位的要求，需要融合其它传感器进行组合导航 </a:t>
            </a:r>
          </a:p>
          <a:p>
            <a:pPr>
              <a:lnSpc>
                <a:spcPct val="125000"/>
              </a:lnSpc>
            </a:pPr>
            <a:endParaRPr kumimoji="1" lang="zh-CN" altLang="en-US" sz="2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A2042-6A34-DA4B-A95B-FDFA6ED8E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1" t="13160" r="18977" b="6320"/>
          <a:stretch/>
        </p:blipFill>
        <p:spPr>
          <a:xfrm>
            <a:off x="4584411" y="915566"/>
            <a:ext cx="3124444" cy="22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86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>
                <a:solidFill>
                  <a:schemeClr val="tx2"/>
                </a:solidFill>
              </a:rPr>
              <a:t>9.2</a:t>
            </a:r>
            <a:r>
              <a:rPr lang="zh-CN" altLang="en-US" sz="3000" dirty="0">
                <a:solidFill>
                  <a:schemeClr val="tx2"/>
                </a:solidFill>
              </a:rPr>
              <a:t> 激光里程计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53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激光里程计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406C7E4-F110-B047-9E2B-3D50BE151A54}"/>
              </a:ext>
            </a:extLst>
          </p:cNvPr>
          <p:cNvSpPr/>
          <p:nvPr/>
        </p:nvSpPr>
        <p:spPr>
          <a:xfrm>
            <a:off x="683568" y="1211726"/>
            <a:ext cx="3816424" cy="37650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55547804-0FDC-4F42-AA21-B2F206133953}"/>
              </a:ext>
            </a:extLst>
          </p:cNvPr>
          <p:cNvSpPr/>
          <p:nvPr/>
        </p:nvSpPr>
        <p:spPr>
          <a:xfrm>
            <a:off x="1619672" y="3299958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0" name="Oval 16">
            <a:extLst>
              <a:ext uri="{FF2B5EF4-FFF2-40B4-BE49-F238E27FC236}">
                <a16:creationId xmlns:a16="http://schemas.microsoft.com/office/drawing/2014/main" id="{34D2E41D-1A4E-4547-8BE5-7B61F8F51076}"/>
              </a:ext>
            </a:extLst>
          </p:cNvPr>
          <p:cNvSpPr/>
          <p:nvPr/>
        </p:nvSpPr>
        <p:spPr>
          <a:xfrm>
            <a:off x="1727312" y="3398607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FE26B6AE-3810-CF4B-83F8-E248081ED6A4}"/>
              </a:ext>
            </a:extLst>
          </p:cNvPr>
          <p:cNvSpPr/>
          <p:nvPr/>
        </p:nvSpPr>
        <p:spPr>
          <a:xfrm>
            <a:off x="3024200" y="2121189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2" name="Oval 18">
            <a:extLst>
              <a:ext uri="{FF2B5EF4-FFF2-40B4-BE49-F238E27FC236}">
                <a16:creationId xmlns:a16="http://schemas.microsoft.com/office/drawing/2014/main" id="{011E3649-09D7-3443-B3F4-06F16E4D483A}"/>
              </a:ext>
            </a:extLst>
          </p:cNvPr>
          <p:cNvSpPr/>
          <p:nvPr/>
        </p:nvSpPr>
        <p:spPr>
          <a:xfrm>
            <a:off x="3131840" y="2219838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6F2C672B-68AE-0A4E-B409-5C73F56AF182}"/>
              </a:ext>
            </a:extLst>
          </p:cNvPr>
          <p:cNvCxnSpPr/>
          <p:nvPr/>
        </p:nvCxnSpPr>
        <p:spPr>
          <a:xfrm>
            <a:off x="1403648" y="1211726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9">
            <a:extLst>
              <a:ext uri="{FF2B5EF4-FFF2-40B4-BE49-F238E27FC236}">
                <a16:creationId xmlns:a16="http://schemas.microsoft.com/office/drawing/2014/main" id="{CC40B4D2-FF20-544B-BCC5-6C7F6D437314}"/>
              </a:ext>
            </a:extLst>
          </p:cNvPr>
          <p:cNvCxnSpPr/>
          <p:nvPr/>
        </p:nvCxnSpPr>
        <p:spPr>
          <a:xfrm rot="16200000">
            <a:off x="2951820" y="2748323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10B4A5E7-B15D-4944-A97F-AC45B181257F}"/>
              </a:ext>
            </a:extLst>
          </p:cNvPr>
          <p:cNvCxnSpPr/>
          <p:nvPr/>
        </p:nvCxnSpPr>
        <p:spPr>
          <a:xfrm flipV="1">
            <a:off x="4451134" y="1261516"/>
            <a:ext cx="0" cy="1209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2">
            <a:extLst>
              <a:ext uri="{FF2B5EF4-FFF2-40B4-BE49-F238E27FC236}">
                <a16:creationId xmlns:a16="http://schemas.microsoft.com/office/drawing/2014/main" id="{4EC147AC-F14A-714C-B31B-BFBFB7A70CB8}"/>
              </a:ext>
            </a:extLst>
          </p:cNvPr>
          <p:cNvCxnSpPr/>
          <p:nvPr/>
        </p:nvCxnSpPr>
        <p:spPr>
          <a:xfrm flipV="1">
            <a:off x="3299006" y="1261517"/>
            <a:ext cx="1152128" cy="115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">
            <a:extLst>
              <a:ext uri="{FF2B5EF4-FFF2-40B4-BE49-F238E27FC236}">
                <a16:creationId xmlns:a16="http://schemas.microsoft.com/office/drawing/2014/main" id="{A94C73E1-02B2-EF44-B726-7DCA0F71634F}"/>
              </a:ext>
            </a:extLst>
          </p:cNvPr>
          <p:cNvSpPr txBox="1"/>
          <p:nvPr/>
        </p:nvSpPr>
        <p:spPr>
          <a:xfrm>
            <a:off x="1619672" y="2723894"/>
            <a:ext cx="722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t1</a:t>
            </a:r>
            <a:endParaRPr lang="zh-CN" altLang="en-US" sz="2400" b="1" dirty="0"/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A3F218CC-B0A6-6645-BA4F-3065A8A9769E}"/>
              </a:ext>
            </a:extLst>
          </p:cNvPr>
          <p:cNvSpPr txBox="1"/>
          <p:nvPr/>
        </p:nvSpPr>
        <p:spPr>
          <a:xfrm>
            <a:off x="2931271" y="1560636"/>
            <a:ext cx="722632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678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激光里程计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406C7E4-F110-B047-9E2B-3D50BE151A54}"/>
              </a:ext>
            </a:extLst>
          </p:cNvPr>
          <p:cNvSpPr/>
          <p:nvPr/>
        </p:nvSpPr>
        <p:spPr>
          <a:xfrm>
            <a:off x="683568" y="1211726"/>
            <a:ext cx="3816424" cy="37650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55547804-0FDC-4F42-AA21-B2F206133953}"/>
              </a:ext>
            </a:extLst>
          </p:cNvPr>
          <p:cNvSpPr/>
          <p:nvPr/>
        </p:nvSpPr>
        <p:spPr>
          <a:xfrm>
            <a:off x="1619672" y="3299958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0" name="Oval 16">
            <a:extLst>
              <a:ext uri="{FF2B5EF4-FFF2-40B4-BE49-F238E27FC236}">
                <a16:creationId xmlns:a16="http://schemas.microsoft.com/office/drawing/2014/main" id="{34D2E41D-1A4E-4547-8BE5-7B61F8F51076}"/>
              </a:ext>
            </a:extLst>
          </p:cNvPr>
          <p:cNvSpPr/>
          <p:nvPr/>
        </p:nvSpPr>
        <p:spPr>
          <a:xfrm>
            <a:off x="1727312" y="3398607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FE26B6AE-3810-CF4B-83F8-E248081ED6A4}"/>
              </a:ext>
            </a:extLst>
          </p:cNvPr>
          <p:cNvSpPr/>
          <p:nvPr/>
        </p:nvSpPr>
        <p:spPr>
          <a:xfrm>
            <a:off x="3024200" y="2121189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2" name="Oval 18">
            <a:extLst>
              <a:ext uri="{FF2B5EF4-FFF2-40B4-BE49-F238E27FC236}">
                <a16:creationId xmlns:a16="http://schemas.microsoft.com/office/drawing/2014/main" id="{011E3649-09D7-3443-B3F4-06F16E4D483A}"/>
              </a:ext>
            </a:extLst>
          </p:cNvPr>
          <p:cNvSpPr/>
          <p:nvPr/>
        </p:nvSpPr>
        <p:spPr>
          <a:xfrm>
            <a:off x="3131840" y="2219838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6F2C672B-68AE-0A4E-B409-5C73F56AF182}"/>
              </a:ext>
            </a:extLst>
          </p:cNvPr>
          <p:cNvCxnSpPr/>
          <p:nvPr/>
        </p:nvCxnSpPr>
        <p:spPr>
          <a:xfrm>
            <a:off x="1403648" y="1211726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9">
            <a:extLst>
              <a:ext uri="{FF2B5EF4-FFF2-40B4-BE49-F238E27FC236}">
                <a16:creationId xmlns:a16="http://schemas.microsoft.com/office/drawing/2014/main" id="{CC40B4D2-FF20-544B-BCC5-6C7F6D437314}"/>
              </a:ext>
            </a:extLst>
          </p:cNvPr>
          <p:cNvCxnSpPr/>
          <p:nvPr/>
        </p:nvCxnSpPr>
        <p:spPr>
          <a:xfrm rot="16200000">
            <a:off x="2951820" y="2748323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10B4A5E7-B15D-4944-A97F-AC45B181257F}"/>
              </a:ext>
            </a:extLst>
          </p:cNvPr>
          <p:cNvCxnSpPr/>
          <p:nvPr/>
        </p:nvCxnSpPr>
        <p:spPr>
          <a:xfrm flipV="1">
            <a:off x="4451134" y="1261516"/>
            <a:ext cx="0" cy="1209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2">
            <a:extLst>
              <a:ext uri="{FF2B5EF4-FFF2-40B4-BE49-F238E27FC236}">
                <a16:creationId xmlns:a16="http://schemas.microsoft.com/office/drawing/2014/main" id="{4EC147AC-F14A-714C-B31B-BFBFB7A70CB8}"/>
              </a:ext>
            </a:extLst>
          </p:cNvPr>
          <p:cNvCxnSpPr/>
          <p:nvPr/>
        </p:nvCxnSpPr>
        <p:spPr>
          <a:xfrm flipV="1">
            <a:off x="3299006" y="1261517"/>
            <a:ext cx="1152128" cy="115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4">
            <a:extLst>
              <a:ext uri="{FF2B5EF4-FFF2-40B4-BE49-F238E27FC236}">
                <a16:creationId xmlns:a16="http://schemas.microsoft.com/office/drawing/2014/main" id="{455CE368-4565-3943-874C-E4AFF96C512E}"/>
              </a:ext>
            </a:extLst>
          </p:cNvPr>
          <p:cNvCxnSpPr/>
          <p:nvPr/>
        </p:nvCxnSpPr>
        <p:spPr>
          <a:xfrm>
            <a:off x="5076056" y="1211725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5">
            <a:extLst>
              <a:ext uri="{FF2B5EF4-FFF2-40B4-BE49-F238E27FC236}">
                <a16:creationId xmlns:a16="http://schemas.microsoft.com/office/drawing/2014/main" id="{48184FD2-AC3C-4241-AC40-CBF9E9F939A5}"/>
              </a:ext>
            </a:extLst>
          </p:cNvPr>
          <p:cNvCxnSpPr/>
          <p:nvPr/>
        </p:nvCxnSpPr>
        <p:spPr>
          <a:xfrm rot="16200000">
            <a:off x="6624228" y="2748322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6">
            <a:extLst>
              <a:ext uri="{FF2B5EF4-FFF2-40B4-BE49-F238E27FC236}">
                <a16:creationId xmlns:a16="http://schemas.microsoft.com/office/drawing/2014/main" id="{FCF9363D-2D94-2D4C-9264-A7264E384CC3}"/>
              </a:ext>
            </a:extLst>
          </p:cNvPr>
          <p:cNvSpPr/>
          <p:nvPr/>
        </p:nvSpPr>
        <p:spPr>
          <a:xfrm>
            <a:off x="5356024" y="3639782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40" name="Oval 27">
            <a:extLst>
              <a:ext uri="{FF2B5EF4-FFF2-40B4-BE49-F238E27FC236}">
                <a16:creationId xmlns:a16="http://schemas.microsoft.com/office/drawing/2014/main" id="{F79FAB9E-8D02-6E4B-AC52-1F4568D39006}"/>
              </a:ext>
            </a:extLst>
          </p:cNvPr>
          <p:cNvSpPr/>
          <p:nvPr/>
        </p:nvSpPr>
        <p:spPr>
          <a:xfrm>
            <a:off x="5463664" y="3738431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A94C73E1-02B2-EF44-B726-7DCA0F71634F}"/>
              </a:ext>
            </a:extLst>
          </p:cNvPr>
          <p:cNvSpPr txBox="1"/>
          <p:nvPr/>
        </p:nvSpPr>
        <p:spPr>
          <a:xfrm>
            <a:off x="1619672" y="2723894"/>
            <a:ext cx="722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t1</a:t>
            </a:r>
            <a:endParaRPr lang="zh-CN" altLang="en-US" sz="2400" b="1" dirty="0"/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A3F218CC-B0A6-6645-BA4F-3065A8A9769E}"/>
              </a:ext>
            </a:extLst>
          </p:cNvPr>
          <p:cNvSpPr txBox="1"/>
          <p:nvPr/>
        </p:nvSpPr>
        <p:spPr>
          <a:xfrm>
            <a:off x="2931271" y="1560636"/>
            <a:ext cx="722632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t2</a:t>
            </a:r>
            <a:endParaRPr lang="zh-CN" altLang="en-US" sz="2400" b="1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7323F9E9-37A7-E04C-8114-774B9DDC954F}"/>
              </a:ext>
            </a:extLst>
          </p:cNvPr>
          <p:cNvSpPr txBox="1"/>
          <p:nvPr/>
        </p:nvSpPr>
        <p:spPr>
          <a:xfrm>
            <a:off x="4994708" y="4086349"/>
            <a:ext cx="722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t1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2753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激光里程计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393E2D5-55DD-0A45-AA46-392BF0021417}"/>
              </a:ext>
            </a:extLst>
          </p:cNvPr>
          <p:cNvSpPr/>
          <p:nvPr/>
        </p:nvSpPr>
        <p:spPr>
          <a:xfrm>
            <a:off x="683568" y="1215173"/>
            <a:ext cx="3816424" cy="37650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6EA60631-E6AA-4B44-94C3-45376E03BDD9}"/>
              </a:ext>
            </a:extLst>
          </p:cNvPr>
          <p:cNvSpPr/>
          <p:nvPr/>
        </p:nvSpPr>
        <p:spPr>
          <a:xfrm>
            <a:off x="1619672" y="3303405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A06B03EB-1455-7041-A170-69ED658CB73E}"/>
              </a:ext>
            </a:extLst>
          </p:cNvPr>
          <p:cNvSpPr/>
          <p:nvPr/>
        </p:nvSpPr>
        <p:spPr>
          <a:xfrm>
            <a:off x="1727312" y="3402054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7FBEC405-851F-D149-BD79-4C6E4DD61BC9}"/>
              </a:ext>
            </a:extLst>
          </p:cNvPr>
          <p:cNvSpPr/>
          <p:nvPr/>
        </p:nvSpPr>
        <p:spPr>
          <a:xfrm>
            <a:off x="3024200" y="2124636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3" name="Oval 18">
            <a:extLst>
              <a:ext uri="{FF2B5EF4-FFF2-40B4-BE49-F238E27FC236}">
                <a16:creationId xmlns:a16="http://schemas.microsoft.com/office/drawing/2014/main" id="{43717798-DE43-6A4A-A615-22EDCE60A7AC}"/>
              </a:ext>
            </a:extLst>
          </p:cNvPr>
          <p:cNvSpPr/>
          <p:nvPr/>
        </p:nvSpPr>
        <p:spPr>
          <a:xfrm>
            <a:off x="3131840" y="2223285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25" name="Straight Connector 5">
            <a:extLst>
              <a:ext uri="{FF2B5EF4-FFF2-40B4-BE49-F238E27FC236}">
                <a16:creationId xmlns:a16="http://schemas.microsoft.com/office/drawing/2014/main" id="{11AF0046-B160-D148-9F0D-88B3E0554BC5}"/>
              </a:ext>
            </a:extLst>
          </p:cNvPr>
          <p:cNvCxnSpPr/>
          <p:nvPr/>
        </p:nvCxnSpPr>
        <p:spPr>
          <a:xfrm>
            <a:off x="1403648" y="1215173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13067F29-93DA-004C-BB8A-FE33522D913D}"/>
              </a:ext>
            </a:extLst>
          </p:cNvPr>
          <p:cNvCxnSpPr/>
          <p:nvPr/>
        </p:nvCxnSpPr>
        <p:spPr>
          <a:xfrm rot="16200000">
            <a:off x="2951820" y="2751770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6B43335-52D6-6143-A48A-722C5AB73E8E}"/>
              </a:ext>
            </a:extLst>
          </p:cNvPr>
          <p:cNvCxnSpPr/>
          <p:nvPr/>
        </p:nvCxnSpPr>
        <p:spPr>
          <a:xfrm flipV="1">
            <a:off x="4451134" y="1264963"/>
            <a:ext cx="0" cy="1209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857E2CDC-443A-F949-A3AE-404E5E171264}"/>
              </a:ext>
            </a:extLst>
          </p:cNvPr>
          <p:cNvCxnSpPr/>
          <p:nvPr/>
        </p:nvCxnSpPr>
        <p:spPr>
          <a:xfrm flipV="1">
            <a:off x="3299006" y="1264964"/>
            <a:ext cx="1152128" cy="115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6">
            <a:extLst>
              <a:ext uri="{FF2B5EF4-FFF2-40B4-BE49-F238E27FC236}">
                <a16:creationId xmlns:a16="http://schemas.microsoft.com/office/drawing/2014/main" id="{B900A6F1-CB08-184A-94E0-3ED167E0A7C5}"/>
              </a:ext>
            </a:extLst>
          </p:cNvPr>
          <p:cNvSpPr/>
          <p:nvPr/>
        </p:nvSpPr>
        <p:spPr>
          <a:xfrm>
            <a:off x="5356024" y="3643229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44" name="Oval 27">
            <a:extLst>
              <a:ext uri="{FF2B5EF4-FFF2-40B4-BE49-F238E27FC236}">
                <a16:creationId xmlns:a16="http://schemas.microsoft.com/office/drawing/2014/main" id="{06A6D5CF-2B47-5944-82E3-FDFE6057A71C}"/>
              </a:ext>
            </a:extLst>
          </p:cNvPr>
          <p:cNvSpPr/>
          <p:nvPr/>
        </p:nvSpPr>
        <p:spPr>
          <a:xfrm>
            <a:off x="5463664" y="3741878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45" name="Straight Connector 28">
            <a:extLst>
              <a:ext uri="{FF2B5EF4-FFF2-40B4-BE49-F238E27FC236}">
                <a16:creationId xmlns:a16="http://schemas.microsoft.com/office/drawing/2014/main" id="{97FBF73D-8C9E-6647-9F5F-031354055D61}"/>
              </a:ext>
            </a:extLst>
          </p:cNvPr>
          <p:cNvCxnSpPr/>
          <p:nvPr/>
        </p:nvCxnSpPr>
        <p:spPr>
          <a:xfrm flipV="1">
            <a:off x="6782958" y="2783556"/>
            <a:ext cx="0" cy="1209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9">
            <a:extLst>
              <a:ext uri="{FF2B5EF4-FFF2-40B4-BE49-F238E27FC236}">
                <a16:creationId xmlns:a16="http://schemas.microsoft.com/office/drawing/2014/main" id="{BFD96346-35D2-4B4D-8079-4E174DB8FA14}"/>
              </a:ext>
            </a:extLst>
          </p:cNvPr>
          <p:cNvCxnSpPr/>
          <p:nvPr/>
        </p:nvCxnSpPr>
        <p:spPr>
          <a:xfrm flipV="1">
            <a:off x="5630830" y="2783557"/>
            <a:ext cx="1152128" cy="115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21">
            <a:extLst>
              <a:ext uri="{FF2B5EF4-FFF2-40B4-BE49-F238E27FC236}">
                <a16:creationId xmlns:a16="http://schemas.microsoft.com/office/drawing/2014/main" id="{C5DC7AFD-8B45-0845-938E-226A320178B7}"/>
              </a:ext>
            </a:extLst>
          </p:cNvPr>
          <p:cNvSpPr txBox="1"/>
          <p:nvPr/>
        </p:nvSpPr>
        <p:spPr>
          <a:xfrm>
            <a:off x="1619672" y="2727341"/>
            <a:ext cx="722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t1</a:t>
            </a:r>
            <a:endParaRPr lang="zh-CN" altLang="en-US" sz="2400" b="1" dirty="0"/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1444DE39-064C-ED40-85F3-C08CAF18BCC0}"/>
              </a:ext>
            </a:extLst>
          </p:cNvPr>
          <p:cNvSpPr txBox="1"/>
          <p:nvPr/>
        </p:nvSpPr>
        <p:spPr>
          <a:xfrm>
            <a:off x="2931271" y="1564083"/>
            <a:ext cx="722632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t2</a:t>
            </a:r>
            <a:endParaRPr lang="zh-CN" altLang="en-US" sz="2400" b="1" dirty="0"/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6AF2B209-F725-F447-8017-0D03DCF54099}"/>
              </a:ext>
            </a:extLst>
          </p:cNvPr>
          <p:cNvSpPr txBox="1"/>
          <p:nvPr/>
        </p:nvSpPr>
        <p:spPr>
          <a:xfrm>
            <a:off x="5080856" y="4009552"/>
            <a:ext cx="722632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712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>
            <a:extLst>
              <a:ext uri="{FF2B5EF4-FFF2-40B4-BE49-F238E27FC236}">
                <a16:creationId xmlns:a16="http://schemas.microsoft.com/office/drawing/2014/main" id="{7EB20B43-D504-834B-AD75-815859468EA1}"/>
              </a:ext>
            </a:extLst>
          </p:cNvPr>
          <p:cNvSpPr/>
          <p:nvPr/>
        </p:nvSpPr>
        <p:spPr>
          <a:xfrm>
            <a:off x="683568" y="1215174"/>
            <a:ext cx="3816424" cy="37650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CE16E40-5501-4346-8926-A9BAC4B40EC3}"/>
              </a:ext>
            </a:extLst>
          </p:cNvPr>
          <p:cNvSpPr/>
          <p:nvPr/>
        </p:nvSpPr>
        <p:spPr>
          <a:xfrm>
            <a:off x="1619672" y="3303406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51" name="Oval 16">
            <a:extLst>
              <a:ext uri="{FF2B5EF4-FFF2-40B4-BE49-F238E27FC236}">
                <a16:creationId xmlns:a16="http://schemas.microsoft.com/office/drawing/2014/main" id="{6AD7931B-D2DC-E248-8468-F67B9A4F1C4A}"/>
              </a:ext>
            </a:extLst>
          </p:cNvPr>
          <p:cNvSpPr/>
          <p:nvPr/>
        </p:nvSpPr>
        <p:spPr>
          <a:xfrm>
            <a:off x="1727312" y="3402055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52" name="Rectangle 17">
            <a:extLst>
              <a:ext uri="{FF2B5EF4-FFF2-40B4-BE49-F238E27FC236}">
                <a16:creationId xmlns:a16="http://schemas.microsoft.com/office/drawing/2014/main" id="{B5F578D3-EDA0-1948-BDBE-E2607FD4EE29}"/>
              </a:ext>
            </a:extLst>
          </p:cNvPr>
          <p:cNvSpPr/>
          <p:nvPr/>
        </p:nvSpPr>
        <p:spPr>
          <a:xfrm>
            <a:off x="3024200" y="2124637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53" name="Oval 18">
            <a:extLst>
              <a:ext uri="{FF2B5EF4-FFF2-40B4-BE49-F238E27FC236}">
                <a16:creationId xmlns:a16="http://schemas.microsoft.com/office/drawing/2014/main" id="{D91BC5DA-197E-4148-A4D6-762031DACB43}"/>
              </a:ext>
            </a:extLst>
          </p:cNvPr>
          <p:cNvSpPr/>
          <p:nvPr/>
        </p:nvSpPr>
        <p:spPr>
          <a:xfrm>
            <a:off x="3131840" y="2223286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54" name="Straight Connector 5">
            <a:extLst>
              <a:ext uri="{FF2B5EF4-FFF2-40B4-BE49-F238E27FC236}">
                <a16:creationId xmlns:a16="http://schemas.microsoft.com/office/drawing/2014/main" id="{2C9D45CE-3E33-5446-BC92-9FAB267553AF}"/>
              </a:ext>
            </a:extLst>
          </p:cNvPr>
          <p:cNvCxnSpPr/>
          <p:nvPr/>
        </p:nvCxnSpPr>
        <p:spPr>
          <a:xfrm>
            <a:off x="1403648" y="1215174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9">
            <a:extLst>
              <a:ext uri="{FF2B5EF4-FFF2-40B4-BE49-F238E27FC236}">
                <a16:creationId xmlns:a16="http://schemas.microsoft.com/office/drawing/2014/main" id="{DD516086-4E5D-C843-BE1C-8B0B0FD0072B}"/>
              </a:ext>
            </a:extLst>
          </p:cNvPr>
          <p:cNvCxnSpPr/>
          <p:nvPr/>
        </p:nvCxnSpPr>
        <p:spPr>
          <a:xfrm rot="16200000">
            <a:off x="2951820" y="2751771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0">
            <a:extLst>
              <a:ext uri="{FF2B5EF4-FFF2-40B4-BE49-F238E27FC236}">
                <a16:creationId xmlns:a16="http://schemas.microsoft.com/office/drawing/2014/main" id="{01C1D619-44B0-1D47-9B1D-8A8883FD60AA}"/>
              </a:ext>
            </a:extLst>
          </p:cNvPr>
          <p:cNvCxnSpPr/>
          <p:nvPr/>
        </p:nvCxnSpPr>
        <p:spPr>
          <a:xfrm flipV="1">
            <a:off x="4451134" y="1264964"/>
            <a:ext cx="0" cy="1209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2">
            <a:extLst>
              <a:ext uri="{FF2B5EF4-FFF2-40B4-BE49-F238E27FC236}">
                <a16:creationId xmlns:a16="http://schemas.microsoft.com/office/drawing/2014/main" id="{2D615EDD-6D40-E146-AF72-585C51A28D9F}"/>
              </a:ext>
            </a:extLst>
          </p:cNvPr>
          <p:cNvCxnSpPr/>
          <p:nvPr/>
        </p:nvCxnSpPr>
        <p:spPr>
          <a:xfrm flipV="1">
            <a:off x="3299006" y="1264965"/>
            <a:ext cx="1152128" cy="115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26">
            <a:extLst>
              <a:ext uri="{FF2B5EF4-FFF2-40B4-BE49-F238E27FC236}">
                <a16:creationId xmlns:a16="http://schemas.microsoft.com/office/drawing/2014/main" id="{171AF9DB-4D97-BE48-A30E-B5A924A26FBF}"/>
              </a:ext>
            </a:extLst>
          </p:cNvPr>
          <p:cNvSpPr/>
          <p:nvPr/>
        </p:nvSpPr>
        <p:spPr>
          <a:xfrm>
            <a:off x="5356024" y="3643230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59" name="Oval 27">
            <a:extLst>
              <a:ext uri="{FF2B5EF4-FFF2-40B4-BE49-F238E27FC236}">
                <a16:creationId xmlns:a16="http://schemas.microsoft.com/office/drawing/2014/main" id="{AC870AFB-3C56-5543-83D0-AF691DFC74AD}"/>
              </a:ext>
            </a:extLst>
          </p:cNvPr>
          <p:cNvSpPr/>
          <p:nvPr/>
        </p:nvSpPr>
        <p:spPr>
          <a:xfrm>
            <a:off x="5463664" y="3741879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60" name="Straight Connector 28">
            <a:extLst>
              <a:ext uri="{FF2B5EF4-FFF2-40B4-BE49-F238E27FC236}">
                <a16:creationId xmlns:a16="http://schemas.microsoft.com/office/drawing/2014/main" id="{BC7060BC-A975-4C4A-8A58-C968EAE336F4}"/>
              </a:ext>
            </a:extLst>
          </p:cNvPr>
          <p:cNvCxnSpPr/>
          <p:nvPr/>
        </p:nvCxnSpPr>
        <p:spPr>
          <a:xfrm flipV="1">
            <a:off x="6782958" y="2783557"/>
            <a:ext cx="0" cy="1209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29">
            <a:extLst>
              <a:ext uri="{FF2B5EF4-FFF2-40B4-BE49-F238E27FC236}">
                <a16:creationId xmlns:a16="http://schemas.microsoft.com/office/drawing/2014/main" id="{0E8F6418-C068-5A48-8309-218E705850D3}"/>
              </a:ext>
            </a:extLst>
          </p:cNvPr>
          <p:cNvCxnSpPr/>
          <p:nvPr/>
        </p:nvCxnSpPr>
        <p:spPr>
          <a:xfrm flipV="1">
            <a:off x="5630830" y="2783558"/>
            <a:ext cx="1152128" cy="115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1">
            <a:extLst>
              <a:ext uri="{FF2B5EF4-FFF2-40B4-BE49-F238E27FC236}">
                <a16:creationId xmlns:a16="http://schemas.microsoft.com/office/drawing/2014/main" id="{A46424D8-B3B9-8D42-B9AE-4506F8488F47}"/>
              </a:ext>
            </a:extLst>
          </p:cNvPr>
          <p:cNvCxnSpPr/>
          <p:nvPr/>
        </p:nvCxnSpPr>
        <p:spPr>
          <a:xfrm>
            <a:off x="5076056" y="1215173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23">
            <a:extLst>
              <a:ext uri="{FF2B5EF4-FFF2-40B4-BE49-F238E27FC236}">
                <a16:creationId xmlns:a16="http://schemas.microsoft.com/office/drawing/2014/main" id="{8F1B4F4C-BA61-2745-9428-6CE645C9E8F1}"/>
              </a:ext>
            </a:extLst>
          </p:cNvPr>
          <p:cNvCxnSpPr/>
          <p:nvPr/>
        </p:nvCxnSpPr>
        <p:spPr>
          <a:xfrm rot="16200000">
            <a:off x="6624228" y="2751770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06381D1F-AFBD-5E4A-A70B-2DD14667A062}"/>
              </a:ext>
            </a:extLst>
          </p:cNvPr>
          <p:cNvCxnSpPr/>
          <p:nvPr/>
        </p:nvCxnSpPr>
        <p:spPr>
          <a:xfrm>
            <a:off x="5911128" y="1264964"/>
            <a:ext cx="173040" cy="15185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24">
            <a:extLst>
              <a:ext uri="{FF2B5EF4-FFF2-40B4-BE49-F238E27FC236}">
                <a16:creationId xmlns:a16="http://schemas.microsoft.com/office/drawing/2014/main" id="{6984CB31-513B-B447-B4B9-799872809499}"/>
              </a:ext>
            </a:extLst>
          </p:cNvPr>
          <p:cNvCxnSpPr/>
          <p:nvPr/>
        </p:nvCxnSpPr>
        <p:spPr>
          <a:xfrm flipH="1">
            <a:off x="6675648" y="1276540"/>
            <a:ext cx="715912" cy="1507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25">
            <a:extLst>
              <a:ext uri="{FF2B5EF4-FFF2-40B4-BE49-F238E27FC236}">
                <a16:creationId xmlns:a16="http://schemas.microsoft.com/office/drawing/2014/main" id="{4A5852A0-43A0-D142-B1DF-4D6F994CD847}"/>
              </a:ext>
            </a:extLst>
          </p:cNvPr>
          <p:cNvCxnSpPr/>
          <p:nvPr/>
        </p:nvCxnSpPr>
        <p:spPr>
          <a:xfrm flipH="1">
            <a:off x="6876994" y="2759354"/>
            <a:ext cx="1191822" cy="557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30">
            <a:extLst>
              <a:ext uri="{FF2B5EF4-FFF2-40B4-BE49-F238E27FC236}">
                <a16:creationId xmlns:a16="http://schemas.microsoft.com/office/drawing/2014/main" id="{0CD7B796-929E-744E-9F2A-C14D567051C8}"/>
              </a:ext>
            </a:extLst>
          </p:cNvPr>
          <p:cNvCxnSpPr/>
          <p:nvPr/>
        </p:nvCxnSpPr>
        <p:spPr>
          <a:xfrm flipH="1" flipV="1">
            <a:off x="6848294" y="3945356"/>
            <a:ext cx="1238159" cy="47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31">
            <a:extLst>
              <a:ext uri="{FF2B5EF4-FFF2-40B4-BE49-F238E27FC236}">
                <a16:creationId xmlns:a16="http://schemas.microsoft.com/office/drawing/2014/main" id="{0E7C09E5-39BE-104A-A429-631328F47722}"/>
              </a:ext>
            </a:extLst>
          </p:cNvPr>
          <p:cNvSpPr txBox="1"/>
          <p:nvPr/>
        </p:nvSpPr>
        <p:spPr>
          <a:xfrm>
            <a:off x="1619672" y="2727342"/>
            <a:ext cx="722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t1</a:t>
            </a:r>
            <a:endParaRPr lang="zh-CN" altLang="en-US" sz="2400" b="1" dirty="0"/>
          </a:p>
        </p:txBody>
      </p:sp>
      <p:sp>
        <p:nvSpPr>
          <p:cNvPr id="69" name="TextBox 32">
            <a:extLst>
              <a:ext uri="{FF2B5EF4-FFF2-40B4-BE49-F238E27FC236}">
                <a16:creationId xmlns:a16="http://schemas.microsoft.com/office/drawing/2014/main" id="{17796BCF-96AA-EC41-A282-E24577340BC1}"/>
              </a:ext>
            </a:extLst>
          </p:cNvPr>
          <p:cNvSpPr txBox="1"/>
          <p:nvPr/>
        </p:nvSpPr>
        <p:spPr>
          <a:xfrm>
            <a:off x="2931271" y="1564084"/>
            <a:ext cx="722632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t2</a:t>
            </a:r>
            <a:endParaRPr lang="zh-CN" altLang="en-US" sz="24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激光里程计</a:t>
            </a:r>
          </a:p>
        </p:txBody>
      </p:sp>
    </p:spTree>
    <p:extLst>
      <p:ext uri="{BB962C8B-B14F-4D97-AF65-F5344CB8AC3E}">
        <p14:creationId xmlns:p14="http://schemas.microsoft.com/office/powerpoint/2010/main" val="625063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E22385D1-4E1E-2B47-8A9F-96178E63593D}"/>
              </a:ext>
            </a:extLst>
          </p:cNvPr>
          <p:cNvSpPr/>
          <p:nvPr/>
        </p:nvSpPr>
        <p:spPr>
          <a:xfrm>
            <a:off x="682261" y="1221150"/>
            <a:ext cx="3816424" cy="37650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A4B2B613-FD7D-D948-A73C-A375130DA443}"/>
              </a:ext>
            </a:extLst>
          </p:cNvPr>
          <p:cNvSpPr/>
          <p:nvPr/>
        </p:nvSpPr>
        <p:spPr>
          <a:xfrm>
            <a:off x="1618365" y="3309382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9E8C30FD-FD50-014C-AECB-3B833435128F}"/>
              </a:ext>
            </a:extLst>
          </p:cNvPr>
          <p:cNvSpPr/>
          <p:nvPr/>
        </p:nvSpPr>
        <p:spPr>
          <a:xfrm>
            <a:off x="1726005" y="3408031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BC1107C3-54AF-3E4A-B5BB-724A88E1F6AB}"/>
              </a:ext>
            </a:extLst>
          </p:cNvPr>
          <p:cNvSpPr/>
          <p:nvPr/>
        </p:nvSpPr>
        <p:spPr>
          <a:xfrm>
            <a:off x="3022893" y="2130613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28DCD274-3F41-6E41-B8A0-C2FDBCAB0DE5}"/>
              </a:ext>
            </a:extLst>
          </p:cNvPr>
          <p:cNvSpPr/>
          <p:nvPr/>
        </p:nvSpPr>
        <p:spPr>
          <a:xfrm>
            <a:off x="3130533" y="2229262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23" name="Straight Connector 5">
            <a:extLst>
              <a:ext uri="{FF2B5EF4-FFF2-40B4-BE49-F238E27FC236}">
                <a16:creationId xmlns:a16="http://schemas.microsoft.com/office/drawing/2014/main" id="{443D8A4B-44AF-C14E-9F8E-0E30AF17B91F}"/>
              </a:ext>
            </a:extLst>
          </p:cNvPr>
          <p:cNvCxnSpPr/>
          <p:nvPr/>
        </p:nvCxnSpPr>
        <p:spPr>
          <a:xfrm>
            <a:off x="1402341" y="1221150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2DF5E4F2-F71B-7242-93B1-A89844C83560}"/>
              </a:ext>
            </a:extLst>
          </p:cNvPr>
          <p:cNvCxnSpPr/>
          <p:nvPr/>
        </p:nvCxnSpPr>
        <p:spPr>
          <a:xfrm rot="16200000">
            <a:off x="2950513" y="2757747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B68F514F-940B-2B4B-9676-480B1C7744ED}"/>
              </a:ext>
            </a:extLst>
          </p:cNvPr>
          <p:cNvCxnSpPr/>
          <p:nvPr/>
        </p:nvCxnSpPr>
        <p:spPr>
          <a:xfrm flipV="1">
            <a:off x="4449827" y="1270940"/>
            <a:ext cx="0" cy="1209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2">
            <a:extLst>
              <a:ext uri="{FF2B5EF4-FFF2-40B4-BE49-F238E27FC236}">
                <a16:creationId xmlns:a16="http://schemas.microsoft.com/office/drawing/2014/main" id="{9843BB92-7DCC-A34E-9568-6C6BE1042710}"/>
              </a:ext>
            </a:extLst>
          </p:cNvPr>
          <p:cNvCxnSpPr/>
          <p:nvPr/>
        </p:nvCxnSpPr>
        <p:spPr>
          <a:xfrm flipV="1">
            <a:off x="3297699" y="1270941"/>
            <a:ext cx="1152128" cy="115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6">
            <a:extLst>
              <a:ext uri="{FF2B5EF4-FFF2-40B4-BE49-F238E27FC236}">
                <a16:creationId xmlns:a16="http://schemas.microsoft.com/office/drawing/2014/main" id="{2FBF7E88-9FFC-724C-A13A-1D8EEE177540}"/>
              </a:ext>
            </a:extLst>
          </p:cNvPr>
          <p:cNvSpPr/>
          <p:nvPr/>
        </p:nvSpPr>
        <p:spPr>
          <a:xfrm>
            <a:off x="6687987" y="2124132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43" name="Oval 27">
            <a:extLst>
              <a:ext uri="{FF2B5EF4-FFF2-40B4-BE49-F238E27FC236}">
                <a16:creationId xmlns:a16="http://schemas.microsoft.com/office/drawing/2014/main" id="{FBD46C43-6E50-514A-A417-DE624F817818}"/>
              </a:ext>
            </a:extLst>
          </p:cNvPr>
          <p:cNvSpPr/>
          <p:nvPr/>
        </p:nvSpPr>
        <p:spPr>
          <a:xfrm>
            <a:off x="6795627" y="2222781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44" name="Straight Connector 28">
            <a:extLst>
              <a:ext uri="{FF2B5EF4-FFF2-40B4-BE49-F238E27FC236}">
                <a16:creationId xmlns:a16="http://schemas.microsoft.com/office/drawing/2014/main" id="{368D48F0-FAF4-7B4A-A002-7FA156FA3293}"/>
              </a:ext>
            </a:extLst>
          </p:cNvPr>
          <p:cNvCxnSpPr/>
          <p:nvPr/>
        </p:nvCxnSpPr>
        <p:spPr>
          <a:xfrm flipV="1">
            <a:off x="8114921" y="1264459"/>
            <a:ext cx="0" cy="1209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>
            <a:extLst>
              <a:ext uri="{FF2B5EF4-FFF2-40B4-BE49-F238E27FC236}">
                <a16:creationId xmlns:a16="http://schemas.microsoft.com/office/drawing/2014/main" id="{44A23044-9EA5-2D46-8361-E6FDADEF8CE6}"/>
              </a:ext>
            </a:extLst>
          </p:cNvPr>
          <p:cNvCxnSpPr/>
          <p:nvPr/>
        </p:nvCxnSpPr>
        <p:spPr>
          <a:xfrm flipV="1">
            <a:off x="6962793" y="1264460"/>
            <a:ext cx="1152128" cy="115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1">
            <a:extLst>
              <a:ext uri="{FF2B5EF4-FFF2-40B4-BE49-F238E27FC236}">
                <a16:creationId xmlns:a16="http://schemas.microsoft.com/office/drawing/2014/main" id="{D3FEFF56-A7AD-8F4A-8806-3E08A34F93EE}"/>
              </a:ext>
            </a:extLst>
          </p:cNvPr>
          <p:cNvCxnSpPr/>
          <p:nvPr/>
        </p:nvCxnSpPr>
        <p:spPr>
          <a:xfrm>
            <a:off x="5074749" y="1221149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303EE640-07AD-894A-A199-B14EAF6CC853}"/>
              </a:ext>
            </a:extLst>
          </p:cNvPr>
          <p:cNvCxnSpPr/>
          <p:nvPr/>
        </p:nvCxnSpPr>
        <p:spPr>
          <a:xfrm rot="16200000">
            <a:off x="6622921" y="2757746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31">
            <a:extLst>
              <a:ext uri="{FF2B5EF4-FFF2-40B4-BE49-F238E27FC236}">
                <a16:creationId xmlns:a16="http://schemas.microsoft.com/office/drawing/2014/main" id="{837697E9-FE3A-8647-9577-AC122E89B36C}"/>
              </a:ext>
            </a:extLst>
          </p:cNvPr>
          <p:cNvSpPr/>
          <p:nvPr/>
        </p:nvSpPr>
        <p:spPr>
          <a:xfrm>
            <a:off x="5354717" y="3649206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49" name="Oval 32">
            <a:extLst>
              <a:ext uri="{FF2B5EF4-FFF2-40B4-BE49-F238E27FC236}">
                <a16:creationId xmlns:a16="http://schemas.microsoft.com/office/drawing/2014/main" id="{A8BD0689-B7BB-F14E-9B7E-40C1A8A40200}"/>
              </a:ext>
            </a:extLst>
          </p:cNvPr>
          <p:cNvSpPr/>
          <p:nvPr/>
        </p:nvSpPr>
        <p:spPr>
          <a:xfrm>
            <a:off x="5462357" y="3747855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50" name="Straight Arrow Connector 7">
            <a:extLst>
              <a:ext uri="{FF2B5EF4-FFF2-40B4-BE49-F238E27FC236}">
                <a16:creationId xmlns:a16="http://schemas.microsoft.com/office/drawing/2014/main" id="{2B26950D-20F0-B247-BB89-F5E54E0157BF}"/>
              </a:ext>
            </a:extLst>
          </p:cNvPr>
          <p:cNvCxnSpPr/>
          <p:nvPr/>
        </p:nvCxnSpPr>
        <p:spPr>
          <a:xfrm flipV="1">
            <a:off x="5802181" y="2569086"/>
            <a:ext cx="885806" cy="956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9">
            <a:extLst>
              <a:ext uri="{FF2B5EF4-FFF2-40B4-BE49-F238E27FC236}">
                <a16:creationId xmlns:a16="http://schemas.microsoft.com/office/drawing/2014/main" id="{55304399-6C2E-9949-98D0-E5ABF7174748}"/>
              </a:ext>
            </a:extLst>
          </p:cNvPr>
          <p:cNvSpPr txBox="1"/>
          <p:nvPr/>
        </p:nvSpPr>
        <p:spPr>
          <a:xfrm>
            <a:off x="6183931" y="2971408"/>
            <a:ext cx="1008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R, t</a:t>
            </a:r>
            <a:endParaRPr lang="zh-CN" altLang="en-US" sz="2400" b="1" dirty="0"/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1FFC3189-AC5B-574B-9DF0-3D37B1A381BE}"/>
              </a:ext>
            </a:extLst>
          </p:cNvPr>
          <p:cNvSpPr txBox="1"/>
          <p:nvPr/>
        </p:nvSpPr>
        <p:spPr>
          <a:xfrm>
            <a:off x="1618365" y="2733318"/>
            <a:ext cx="722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t1</a:t>
            </a:r>
            <a:endParaRPr lang="zh-CN" altLang="en-US" sz="2400" b="1" dirty="0"/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E521969F-7836-5D41-A15A-5F5081ABD7A3}"/>
              </a:ext>
            </a:extLst>
          </p:cNvPr>
          <p:cNvSpPr txBox="1"/>
          <p:nvPr/>
        </p:nvSpPr>
        <p:spPr>
          <a:xfrm>
            <a:off x="2929964" y="1570060"/>
            <a:ext cx="722632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t2</a:t>
            </a:r>
            <a:endParaRPr lang="zh-CN" altLang="en-US" sz="24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激光里程计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406C7E4-F110-B047-9E2B-3D50BE151A54}"/>
              </a:ext>
            </a:extLst>
          </p:cNvPr>
          <p:cNvSpPr/>
          <p:nvPr/>
        </p:nvSpPr>
        <p:spPr>
          <a:xfrm>
            <a:off x="683568" y="1211726"/>
            <a:ext cx="3816424" cy="37650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55547804-0FDC-4F42-AA21-B2F206133953}"/>
              </a:ext>
            </a:extLst>
          </p:cNvPr>
          <p:cNvSpPr/>
          <p:nvPr/>
        </p:nvSpPr>
        <p:spPr>
          <a:xfrm>
            <a:off x="1619672" y="3299958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0" name="Oval 16">
            <a:extLst>
              <a:ext uri="{FF2B5EF4-FFF2-40B4-BE49-F238E27FC236}">
                <a16:creationId xmlns:a16="http://schemas.microsoft.com/office/drawing/2014/main" id="{34D2E41D-1A4E-4547-8BE5-7B61F8F51076}"/>
              </a:ext>
            </a:extLst>
          </p:cNvPr>
          <p:cNvSpPr/>
          <p:nvPr/>
        </p:nvSpPr>
        <p:spPr>
          <a:xfrm>
            <a:off x="1727312" y="3398607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FE26B6AE-3810-CF4B-83F8-E248081ED6A4}"/>
              </a:ext>
            </a:extLst>
          </p:cNvPr>
          <p:cNvSpPr/>
          <p:nvPr/>
        </p:nvSpPr>
        <p:spPr>
          <a:xfrm>
            <a:off x="3024200" y="2121189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32" name="Oval 18">
            <a:extLst>
              <a:ext uri="{FF2B5EF4-FFF2-40B4-BE49-F238E27FC236}">
                <a16:creationId xmlns:a16="http://schemas.microsoft.com/office/drawing/2014/main" id="{011E3649-09D7-3443-B3F4-06F16E4D483A}"/>
              </a:ext>
            </a:extLst>
          </p:cNvPr>
          <p:cNvSpPr/>
          <p:nvPr/>
        </p:nvSpPr>
        <p:spPr>
          <a:xfrm>
            <a:off x="3131840" y="2219838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6F2C672B-68AE-0A4E-B409-5C73F56AF182}"/>
              </a:ext>
            </a:extLst>
          </p:cNvPr>
          <p:cNvCxnSpPr/>
          <p:nvPr/>
        </p:nvCxnSpPr>
        <p:spPr>
          <a:xfrm>
            <a:off x="1403648" y="1211726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9">
            <a:extLst>
              <a:ext uri="{FF2B5EF4-FFF2-40B4-BE49-F238E27FC236}">
                <a16:creationId xmlns:a16="http://schemas.microsoft.com/office/drawing/2014/main" id="{CC40B4D2-FF20-544B-BCC5-6C7F6D437314}"/>
              </a:ext>
            </a:extLst>
          </p:cNvPr>
          <p:cNvCxnSpPr/>
          <p:nvPr/>
        </p:nvCxnSpPr>
        <p:spPr>
          <a:xfrm rot="16200000">
            <a:off x="2951820" y="2748323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10B4A5E7-B15D-4944-A97F-AC45B181257F}"/>
              </a:ext>
            </a:extLst>
          </p:cNvPr>
          <p:cNvCxnSpPr/>
          <p:nvPr/>
        </p:nvCxnSpPr>
        <p:spPr>
          <a:xfrm flipV="1">
            <a:off x="4451134" y="1261516"/>
            <a:ext cx="0" cy="1209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2">
            <a:extLst>
              <a:ext uri="{FF2B5EF4-FFF2-40B4-BE49-F238E27FC236}">
                <a16:creationId xmlns:a16="http://schemas.microsoft.com/office/drawing/2014/main" id="{4EC147AC-F14A-714C-B31B-BFBFB7A70CB8}"/>
              </a:ext>
            </a:extLst>
          </p:cNvPr>
          <p:cNvCxnSpPr/>
          <p:nvPr/>
        </p:nvCxnSpPr>
        <p:spPr>
          <a:xfrm flipV="1">
            <a:off x="3299006" y="1261517"/>
            <a:ext cx="1152128" cy="115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4">
            <a:extLst>
              <a:ext uri="{FF2B5EF4-FFF2-40B4-BE49-F238E27FC236}">
                <a16:creationId xmlns:a16="http://schemas.microsoft.com/office/drawing/2014/main" id="{455CE368-4565-3943-874C-E4AFF96C512E}"/>
              </a:ext>
            </a:extLst>
          </p:cNvPr>
          <p:cNvCxnSpPr/>
          <p:nvPr/>
        </p:nvCxnSpPr>
        <p:spPr>
          <a:xfrm>
            <a:off x="5076056" y="1211725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5">
            <a:extLst>
              <a:ext uri="{FF2B5EF4-FFF2-40B4-BE49-F238E27FC236}">
                <a16:creationId xmlns:a16="http://schemas.microsoft.com/office/drawing/2014/main" id="{48184FD2-AC3C-4241-AC40-CBF9E9F939A5}"/>
              </a:ext>
            </a:extLst>
          </p:cNvPr>
          <p:cNvCxnSpPr/>
          <p:nvPr/>
        </p:nvCxnSpPr>
        <p:spPr>
          <a:xfrm rot="16200000">
            <a:off x="6624228" y="2748322"/>
            <a:ext cx="30963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6">
            <a:extLst>
              <a:ext uri="{FF2B5EF4-FFF2-40B4-BE49-F238E27FC236}">
                <a16:creationId xmlns:a16="http://schemas.microsoft.com/office/drawing/2014/main" id="{FCF9363D-2D94-2D4C-9264-A7264E384CC3}"/>
              </a:ext>
            </a:extLst>
          </p:cNvPr>
          <p:cNvSpPr/>
          <p:nvPr/>
        </p:nvSpPr>
        <p:spPr>
          <a:xfrm>
            <a:off x="5356024" y="3639782"/>
            <a:ext cx="555104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40" name="Oval 27">
            <a:extLst>
              <a:ext uri="{FF2B5EF4-FFF2-40B4-BE49-F238E27FC236}">
                <a16:creationId xmlns:a16="http://schemas.microsoft.com/office/drawing/2014/main" id="{F79FAB9E-8D02-6E4B-AC52-1F4568D39006}"/>
              </a:ext>
            </a:extLst>
          </p:cNvPr>
          <p:cNvSpPr/>
          <p:nvPr/>
        </p:nvSpPr>
        <p:spPr>
          <a:xfrm>
            <a:off x="5463664" y="3738431"/>
            <a:ext cx="339824" cy="3398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A94C73E1-02B2-EF44-B726-7DCA0F71634F}"/>
              </a:ext>
            </a:extLst>
          </p:cNvPr>
          <p:cNvSpPr txBox="1"/>
          <p:nvPr/>
        </p:nvSpPr>
        <p:spPr>
          <a:xfrm>
            <a:off x="1619672" y="2723894"/>
            <a:ext cx="722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t1</a:t>
            </a:r>
            <a:endParaRPr lang="zh-CN" altLang="en-US" sz="2400" b="1" dirty="0"/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A3F218CC-B0A6-6645-BA4F-3065A8A9769E}"/>
              </a:ext>
            </a:extLst>
          </p:cNvPr>
          <p:cNvSpPr txBox="1"/>
          <p:nvPr/>
        </p:nvSpPr>
        <p:spPr>
          <a:xfrm>
            <a:off x="2931271" y="1560636"/>
            <a:ext cx="722632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t2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01144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激光里程计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003232" cy="3655314"/>
          </a:xfrm>
        </p:spPr>
        <p:txBody>
          <a:bodyPr/>
          <a:lstStyle/>
          <a:p>
            <a:r>
              <a:rPr kumimoji="1" lang="zh-CN" altLang="en-US" dirty="0"/>
              <a:t>采用</a:t>
            </a:r>
            <a:r>
              <a:rPr kumimoji="1" lang="en-US" altLang="zh-CN" dirty="0"/>
              <a:t>ICP(Iterative Closest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Point)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pPr lvl="1">
              <a:lnSpc>
                <a:spcPct val="125000"/>
              </a:lnSpc>
              <a:spcBef>
                <a:spcPts val="1032"/>
              </a:spcBef>
            </a:pPr>
            <a:r>
              <a:rPr lang="zh-CN" altLang="en-US" sz="1800" dirty="0"/>
              <a:t>估计</a:t>
            </a:r>
            <a:r>
              <a:rPr lang="en-US" altLang="zh-CN" sz="1800" dirty="0"/>
              <a:t>P’</a:t>
            </a:r>
            <a:r>
              <a:rPr lang="zh-CN" altLang="en-US" sz="1800" dirty="0"/>
              <a:t>集合点与</a:t>
            </a:r>
            <a:r>
              <a:rPr lang="en-US" altLang="zh-CN" sz="1800" dirty="0"/>
              <a:t>P</a:t>
            </a:r>
            <a:r>
              <a:rPr lang="zh-CN" altLang="en-US" sz="1800" dirty="0"/>
              <a:t>集合点的初始位姿关系</a:t>
            </a:r>
            <a:endParaRPr lang="en-US" altLang="zh-CN" sz="1800" dirty="0"/>
          </a:p>
          <a:p>
            <a:pPr lvl="1">
              <a:lnSpc>
                <a:spcPct val="125000"/>
              </a:lnSpc>
              <a:spcBef>
                <a:spcPts val="1032"/>
              </a:spcBef>
            </a:pPr>
            <a:r>
              <a:rPr lang="zh-CN" altLang="en-US" sz="1800" dirty="0"/>
              <a:t>根据最近邻域规则建立</a:t>
            </a:r>
            <a:r>
              <a:rPr lang="en-US" altLang="zh-CN" sz="1800" dirty="0"/>
              <a:t>P’</a:t>
            </a:r>
            <a:r>
              <a:rPr lang="zh-CN" altLang="en-US" sz="1800" dirty="0"/>
              <a:t>集合点与</a:t>
            </a:r>
            <a:r>
              <a:rPr lang="en-US" altLang="zh-CN" sz="1800" dirty="0"/>
              <a:t>P</a:t>
            </a:r>
            <a:r>
              <a:rPr lang="zh-CN" altLang="en-US" sz="1800" dirty="0"/>
              <a:t>集合点的关联</a:t>
            </a:r>
            <a:endParaRPr lang="en-US" altLang="zh-CN" sz="1800" dirty="0"/>
          </a:p>
          <a:p>
            <a:pPr lvl="1">
              <a:lnSpc>
                <a:spcPct val="125000"/>
              </a:lnSpc>
              <a:spcBef>
                <a:spcPts val="1032"/>
              </a:spcBef>
            </a:pPr>
            <a:r>
              <a:rPr lang="zh-CN" altLang="en-US" sz="1800" dirty="0"/>
              <a:t>利用线性代数</a:t>
            </a:r>
            <a:r>
              <a:rPr lang="en-US" altLang="zh-CN" sz="1800" dirty="0"/>
              <a:t>/</a:t>
            </a:r>
            <a:r>
              <a:rPr lang="zh-CN" altLang="en-US" sz="1800" dirty="0"/>
              <a:t>非线性优化的方式估计旋转平移量</a:t>
            </a:r>
            <a:endParaRPr lang="en-US" altLang="zh-CN" sz="1800" dirty="0"/>
          </a:p>
          <a:p>
            <a:pPr lvl="1">
              <a:lnSpc>
                <a:spcPct val="125000"/>
              </a:lnSpc>
              <a:spcBef>
                <a:spcPts val="1032"/>
              </a:spcBef>
            </a:pPr>
            <a:r>
              <a:rPr lang="zh-CN" altLang="en-US" sz="1800" dirty="0"/>
              <a:t>对点集合</a:t>
            </a:r>
            <a:r>
              <a:rPr lang="en-US" altLang="zh-CN" sz="1800" dirty="0"/>
              <a:t>P’</a:t>
            </a:r>
            <a:r>
              <a:rPr lang="zh-CN" altLang="en-US" sz="1800" dirty="0"/>
              <a:t>的点进行旋转平移</a:t>
            </a:r>
            <a:endParaRPr lang="en-US" altLang="zh-CN" sz="1800" dirty="0"/>
          </a:p>
          <a:p>
            <a:pPr lvl="1">
              <a:lnSpc>
                <a:spcPct val="125000"/>
              </a:lnSpc>
              <a:spcBef>
                <a:spcPts val="1032"/>
              </a:spcBef>
            </a:pPr>
            <a:r>
              <a:rPr lang="zh-CN" altLang="en-US" sz="1800" dirty="0"/>
              <a:t>如果旋转平移后重新关联的均方差小于阈值，则结束</a:t>
            </a:r>
            <a:endParaRPr lang="en-US" altLang="zh-CN" sz="1800" dirty="0"/>
          </a:p>
          <a:p>
            <a:pPr lvl="1">
              <a:lnSpc>
                <a:spcPct val="125000"/>
              </a:lnSpc>
              <a:spcBef>
                <a:spcPts val="1032"/>
              </a:spcBef>
            </a:pPr>
            <a:r>
              <a:rPr lang="zh-CN" altLang="en-US" sz="1800" dirty="0"/>
              <a:t>否则迭代重复上述步骤</a:t>
            </a:r>
            <a:endParaRPr lang="en-US" altLang="zh-CN" sz="1800" dirty="0"/>
          </a:p>
          <a:p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08976C-7E91-AE44-8FAC-FAADEB1D5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7" r="18004"/>
          <a:stretch/>
        </p:blipFill>
        <p:spPr>
          <a:xfrm>
            <a:off x="6766832" y="1447059"/>
            <a:ext cx="1800200" cy="158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ICP</a:t>
            </a:r>
            <a:r>
              <a:rPr kumimoji="1" lang="zh-CN" altLang="en-US" dirty="0"/>
              <a:t>实例</a:t>
            </a:r>
          </a:p>
        </p:txBody>
      </p:sp>
      <p:pic>
        <p:nvPicPr>
          <p:cNvPr id="7" name="Picture 4" descr="align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60" y="1203598"/>
            <a:ext cx="3215879" cy="32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lign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60" y="1203598"/>
            <a:ext cx="3215879" cy="32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lign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60" y="1203598"/>
            <a:ext cx="3215879" cy="32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align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60" y="1203598"/>
            <a:ext cx="3215879" cy="32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lign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60" y="1203598"/>
            <a:ext cx="3215879" cy="32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align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60" y="1203598"/>
            <a:ext cx="3215879" cy="32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align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60" y="1203598"/>
            <a:ext cx="3215879" cy="32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align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60" y="1203598"/>
            <a:ext cx="3215879" cy="32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align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60" y="1203598"/>
            <a:ext cx="3215879" cy="32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98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50792-ECEB-FC47-AA43-83076AC0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ICP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CD7763-AC46-AC47-ABE2-96DB1C68E36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1650"/>
              </a:spcBef>
            </a:pPr>
            <a:r>
              <a:rPr kumimoji="1" lang="en-US" altLang="zh-CN" dirty="0"/>
              <a:t>Point to Point</a:t>
            </a:r>
          </a:p>
          <a:p>
            <a:pPr>
              <a:spcBef>
                <a:spcPts val="1650"/>
              </a:spcBef>
            </a:pPr>
            <a:r>
              <a:rPr kumimoji="1" lang="en-US" altLang="zh-CN" dirty="0"/>
              <a:t>Line to Line</a:t>
            </a:r>
          </a:p>
          <a:p>
            <a:pPr>
              <a:spcBef>
                <a:spcPts val="1650"/>
              </a:spcBef>
            </a:pPr>
            <a:r>
              <a:rPr kumimoji="1" lang="en-US" altLang="zh-CN" dirty="0"/>
              <a:t>Plane to Plane</a:t>
            </a:r>
          </a:p>
          <a:p>
            <a:pPr>
              <a:spcBef>
                <a:spcPts val="1650"/>
              </a:spcBef>
            </a:pPr>
            <a:r>
              <a:rPr kumimoji="1" lang="en-US" altLang="zh-CN" dirty="0"/>
              <a:t>Point to Line</a:t>
            </a:r>
          </a:p>
          <a:p>
            <a:pPr>
              <a:spcBef>
                <a:spcPts val="1650"/>
              </a:spcBef>
            </a:pPr>
            <a:r>
              <a:rPr kumimoji="1" lang="en-US" altLang="zh-CN" dirty="0"/>
              <a:t>Point to Plane</a:t>
            </a:r>
          </a:p>
          <a:p>
            <a:pPr>
              <a:spcBef>
                <a:spcPts val="1650"/>
              </a:spcBef>
            </a:pPr>
            <a:r>
              <a:rPr kumimoji="1" lang="en-US" altLang="zh-CN" dirty="0"/>
              <a:t>Line to Plane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89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96CCD-4B8A-B447-9387-D5C75D35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里程估计</a:t>
            </a:r>
            <a:r>
              <a:rPr kumimoji="1" lang="en-US" altLang="zh-CN" dirty="0"/>
              <a:t>(Odometry)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A5C1AF-6665-294C-A143-87F8331D2FC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8003232" cy="3655314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50"/>
              </a:spcBef>
            </a:pPr>
            <a:r>
              <a:rPr kumimoji="1" lang="zh-CN" altLang="en-US" sz="2100" dirty="0"/>
              <a:t>根据传感器感知信息推导机器人位姿（位置和角度）变化</a:t>
            </a:r>
            <a:endParaRPr kumimoji="1" lang="en-US" altLang="zh-CN" sz="2100" dirty="0"/>
          </a:p>
          <a:p>
            <a:pPr>
              <a:lnSpc>
                <a:spcPct val="125000"/>
              </a:lnSpc>
              <a:spcBef>
                <a:spcPts val="1050"/>
              </a:spcBef>
            </a:pPr>
            <a:r>
              <a:rPr kumimoji="1" lang="zh-CN" altLang="en-US" sz="2100" dirty="0"/>
              <a:t>用途：</a:t>
            </a:r>
            <a:endParaRPr kumimoji="1" lang="en-US" altLang="zh-CN" sz="2100" dirty="0"/>
          </a:p>
          <a:p>
            <a:pPr lvl="1">
              <a:lnSpc>
                <a:spcPct val="125000"/>
              </a:lnSpc>
              <a:spcBef>
                <a:spcPts val="1050"/>
              </a:spcBef>
            </a:pPr>
            <a:r>
              <a:rPr kumimoji="1" lang="zh-CN" altLang="en-US" sz="2100" dirty="0"/>
              <a:t>航位推算</a:t>
            </a:r>
            <a:r>
              <a:rPr kumimoji="1" lang="en-US" altLang="zh-CN" sz="2100" dirty="0"/>
              <a:t> (Dead-reckoning)</a:t>
            </a:r>
            <a:r>
              <a:rPr kumimoji="1" lang="zh-CN" altLang="en-US" sz="2100" dirty="0"/>
              <a:t>：基于</a:t>
            </a:r>
            <a:r>
              <a:rPr kumimoji="1" lang="zh-CN" altLang="zh-CN" sz="2100" dirty="0"/>
              <a:t>已知位置，</a:t>
            </a:r>
            <a:r>
              <a:rPr kumimoji="1" lang="zh-CN" altLang="en-US" sz="2100" dirty="0"/>
              <a:t>利用里程估计</a:t>
            </a:r>
            <a:r>
              <a:rPr kumimoji="1" lang="zh-CN" altLang="zh-CN" sz="2100" dirty="0"/>
              <a:t>，推算</a:t>
            </a:r>
            <a:r>
              <a:rPr kumimoji="1" lang="zh-CN" altLang="en-US" sz="2100" dirty="0"/>
              <a:t>现在</a:t>
            </a:r>
            <a:r>
              <a:rPr kumimoji="1" lang="zh-CN" altLang="zh-CN" sz="2100" dirty="0"/>
              <a:t>位置</a:t>
            </a:r>
            <a:endParaRPr kumimoji="1"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65288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Point-Point ICP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25000"/>
                  </a:lnSpc>
                  <a:spcBef>
                    <a:spcPts val="1650"/>
                  </a:spcBef>
                </a:pPr>
                <a:r>
                  <a:rPr lang="zh-CN" altLang="en-US" sz="2100" dirty="0"/>
                  <a:t>输入：点集合</a:t>
                </a:r>
                <a14:m>
                  <m:oMath xmlns:m="http://schemas.openxmlformats.org/officeDocument/2006/math">
                    <m:r>
                      <a:rPr lang="en-US" altLang="zh-CN" sz="210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21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10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210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1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 altLang="zh-CN" sz="21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100" dirty="0"/>
              </a:p>
              <a:p>
                <a:pPr marL="0" indent="0">
                  <a:lnSpc>
                    <a:spcPct val="125000"/>
                  </a:lnSpc>
                  <a:spcBef>
                    <a:spcPts val="1650"/>
                  </a:spcBef>
                  <a:buNone/>
                </a:pPr>
                <a:r>
                  <a:rPr lang="zh-CN" altLang="en-US" sz="2100" dirty="0"/>
                  <a:t>             点集合</a:t>
                </a:r>
                <a14:m>
                  <m:oMath xmlns:m="http://schemas.openxmlformats.org/officeDocument/2006/math">
                    <m:r>
                      <a:rPr lang="en-US" altLang="zh-CN" sz="210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210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sz="210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2100">
                        <a:latin typeface="Cambria Math" panose="02040503050406030204" pitchFamily="18" charset="0"/>
                      </a:rPr>
                      <m:t>′={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1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 altLang="zh-CN" sz="21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100" dirty="0"/>
              </a:p>
              <a:p>
                <a:pPr>
                  <a:lnSpc>
                    <a:spcPct val="125000"/>
                  </a:lnSpc>
                  <a:spcBef>
                    <a:spcPts val="1650"/>
                  </a:spcBef>
                </a:pPr>
                <a:r>
                  <a:rPr lang="zh-CN" altLang="en-US" sz="2100" dirty="0"/>
                  <a:t>目标：计算两组数据之间的旋转平移量</a:t>
                </a:r>
                <a14:m>
                  <m:oMath xmlns:m="http://schemas.openxmlformats.org/officeDocument/2006/math">
                    <m:r>
                      <a:rPr lang="en-US" altLang="zh-CN" sz="210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altLang="zh-CN" sz="21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10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100" dirty="0"/>
                  <a:t>，使得两组数据形成最佳匹配，即两组数据的距离误差最小</a:t>
                </a:r>
                <a:endParaRPr lang="en-US" altLang="zh-CN" sz="21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70" t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850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Point-Point ICP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100" dirty="0"/>
              <a:t>第</a:t>
            </a:r>
            <a:r>
              <a:rPr kumimoji="1" lang="en-US" altLang="zh-CN" sz="2100" dirty="0" err="1"/>
              <a:t>i</a:t>
            </a:r>
            <a:r>
              <a:rPr kumimoji="1" lang="zh-CN" altLang="en-US" sz="2100" dirty="0"/>
              <a:t>个匹配对点的误差为</a:t>
            </a:r>
            <a:endParaRPr kumimoji="1" lang="en-US" altLang="zh-CN" sz="21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kumimoji="1" lang="en-US" altLang="zh-CN" sz="21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kumimoji="1" lang="en-US" altLang="zh-CN" sz="21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kumimoji="1" lang="en-US" altLang="zh-CN" sz="21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100" dirty="0"/>
              <a:t>构建成最小二乘问题，求使得误差平方和达到最小的</a:t>
            </a:r>
            <a:r>
              <a:rPr kumimoji="1" lang="en-US" altLang="zh-CN" sz="2100" dirty="0" err="1"/>
              <a:t>R,t</a:t>
            </a:r>
            <a:endParaRPr kumimoji="1" lang="en-US" altLang="zh-CN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A8E94FF-DEA9-E946-8497-9E65B3675A9F}"/>
                  </a:ext>
                </a:extLst>
              </p:cNvPr>
              <p:cNvSpPr/>
              <p:nvPr/>
            </p:nvSpPr>
            <p:spPr>
              <a:xfrm>
                <a:off x="2771800" y="1777282"/>
                <a:ext cx="2546659" cy="446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zh-CN" sz="21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1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zh-CN" sz="2100" b="1" i="0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2100" b="1" i="0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altLang="zh-CN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CN" sz="2100" b="1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altLang="zh-CN" sz="21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zh-CN" sz="21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00" b="1" i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altLang="zh-CN" sz="21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100" b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A8E94FF-DEA9-E946-8497-9E65B3675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777282"/>
                <a:ext cx="2546659" cy="446854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81815D-C67C-C84D-8004-9B7912A34BD3}"/>
                  </a:ext>
                </a:extLst>
              </p:cNvPr>
              <p:cNvSpPr/>
              <p:nvPr/>
            </p:nvSpPr>
            <p:spPr>
              <a:xfrm>
                <a:off x="2402273" y="3114423"/>
                <a:ext cx="3577453" cy="973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1" i="1" smtClean="0">
                          <a:latin typeface="Cambria Math" panose="02040503050406030204" pitchFamily="18" charset="0"/>
                        </a:rPr>
                        <m:t>𝒎𝒊𝒏</m:t>
                      </m:r>
                      <m:r>
                        <a:rPr lang="en-US" altLang="zh-CN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altLang="zh-CN" sz="21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sSub>
                                    <m:sSubPr>
                                      <m:ctrlP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1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100" b="1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100" b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altLang="zh-CN" sz="21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100" b="1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81815D-C67C-C84D-8004-9B7912A34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73" y="3114423"/>
                <a:ext cx="3577453" cy="973087"/>
              </a:xfrm>
              <a:prstGeom prst="rect">
                <a:avLst/>
              </a:prstGeom>
              <a:blipFill>
                <a:blip r:embed="rId7"/>
                <a:stretch>
                  <a:fillRect l="-1060" t="-102564" b="-15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4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线性代数求解方法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00150"/>
                <a:ext cx="7467600" cy="3943350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kumimoji="1" lang="zh-CN" altLang="en-US" sz="2100" dirty="0"/>
                  <a:t>定义两组点集合的质心位置</a:t>
                </a:r>
                <a14:m>
                  <m:oMath xmlns:m="http://schemas.openxmlformats.org/officeDocument/2006/math">
                    <m:r>
                      <a:rPr kumimoji="1" lang="en-US" altLang="zh-CN" sz="21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1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1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kumimoji="1" lang="en-US" altLang="zh-CN" sz="2100" b="1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zh-CN" sz="21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endParaRPr kumimoji="1" lang="en-US" altLang="zh-CN" sz="2700" dirty="0"/>
              </a:p>
              <a:p>
                <a:pPr marL="342900" indent="-342900">
                  <a:lnSpc>
                    <a:spcPct val="120000"/>
                  </a:lnSpc>
                  <a:spcBef>
                    <a:spcPts val="1650"/>
                  </a:spcBef>
                  <a:buAutoNum type="arabicPeriod"/>
                </a:pPr>
                <a:r>
                  <a:rPr kumimoji="1" lang="zh-CN" altLang="en-US" sz="2100" dirty="0"/>
                  <a:t>计算每个点的去质心坐标</a:t>
                </a:r>
                <a:endParaRPr kumimoji="1" lang="en-US" altLang="zh-CN" sz="2100" dirty="0"/>
              </a:p>
              <a:p>
                <a:pPr marL="342900" indent="-342900">
                  <a:lnSpc>
                    <a:spcPct val="110000"/>
                  </a:lnSpc>
                  <a:spcBef>
                    <a:spcPts val="900"/>
                  </a:spcBef>
                  <a:buAutoNum type="arabicPeriod"/>
                </a:pPr>
                <a:endParaRPr kumimoji="1" lang="en-US" altLang="zh-CN" sz="2100" dirty="0"/>
              </a:p>
              <a:p>
                <a:pPr marL="342900" indent="-342900">
                  <a:lnSpc>
                    <a:spcPct val="110000"/>
                  </a:lnSpc>
                  <a:spcBef>
                    <a:spcPts val="900"/>
                  </a:spcBef>
                  <a:buAutoNum type="arabicPeriod"/>
                </a:pPr>
                <a:r>
                  <a:rPr kumimoji="1" lang="zh-CN" altLang="en-US" sz="2100" dirty="0"/>
                  <a:t>根据以下优化问题计算旋转矩阵</a:t>
                </a:r>
                <a:endParaRPr kumimoji="1" lang="en-US" altLang="zh-CN" sz="2100" dirty="0"/>
              </a:p>
              <a:p>
                <a:pPr marL="342900" indent="-342900">
                  <a:lnSpc>
                    <a:spcPct val="110000"/>
                  </a:lnSpc>
                  <a:spcBef>
                    <a:spcPts val="900"/>
                  </a:spcBef>
                  <a:buAutoNum type="arabicPeriod"/>
                </a:pPr>
                <a:endParaRPr kumimoji="1" lang="en-US" altLang="zh-CN" sz="2100" dirty="0"/>
              </a:p>
              <a:p>
                <a:pPr marL="342900" indent="-342900">
                  <a:lnSpc>
                    <a:spcPct val="110000"/>
                  </a:lnSpc>
                  <a:spcBef>
                    <a:spcPts val="900"/>
                  </a:spcBef>
                  <a:buAutoNum type="arabicPeriod"/>
                </a:pPr>
                <a:r>
                  <a:rPr kumimoji="1" lang="zh-CN" altLang="en-US" sz="2100" dirty="0"/>
                  <a:t>根据</a:t>
                </a:r>
                <a:r>
                  <a:rPr kumimoji="1" lang="en-US" altLang="zh-CN" sz="2100" dirty="0"/>
                  <a:t>R</a:t>
                </a:r>
                <a:r>
                  <a:rPr kumimoji="1" lang="zh-CN" altLang="en-US" sz="2100" dirty="0"/>
                  <a:t>计算</a:t>
                </a:r>
                <a:r>
                  <a:rPr kumimoji="1" lang="en-US" altLang="zh-CN" sz="2100" dirty="0"/>
                  <a:t>t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00150"/>
                <a:ext cx="7467600" cy="3943350"/>
              </a:xfrm>
              <a:blipFill>
                <a:blip r:embed="rId3"/>
                <a:stretch>
                  <a:fillRect l="-340" t="-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256050-1557-6445-8F0D-720153D7F7AD}"/>
                  </a:ext>
                </a:extLst>
              </p:cNvPr>
              <p:cNvSpPr/>
              <p:nvPr/>
            </p:nvSpPr>
            <p:spPr>
              <a:xfrm>
                <a:off x="2206474" y="1561401"/>
                <a:ext cx="1429943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256050-1557-6445-8F0D-720153D7F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474" y="1561401"/>
                <a:ext cx="1429943" cy="847220"/>
              </a:xfrm>
              <a:prstGeom prst="rect">
                <a:avLst/>
              </a:prstGeom>
              <a:blipFill>
                <a:blip r:embed="rId4"/>
                <a:stretch>
                  <a:fillRect l="-7965" t="-98529" r="-13274" b="-15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AC586D-8436-5D46-9E4F-3C56568F5920}"/>
                  </a:ext>
                </a:extLst>
              </p:cNvPr>
              <p:cNvSpPr/>
              <p:nvPr/>
            </p:nvSpPr>
            <p:spPr>
              <a:xfrm>
                <a:off x="4019382" y="1624512"/>
                <a:ext cx="1548564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AC586D-8436-5D46-9E4F-3C56568F5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82" y="1624512"/>
                <a:ext cx="1548564" cy="847220"/>
              </a:xfrm>
              <a:prstGeom prst="rect">
                <a:avLst/>
              </a:prstGeom>
              <a:blipFill>
                <a:blip r:embed="rId5"/>
                <a:stretch>
                  <a:fillRect l="-2439" t="-98529" r="-8943" b="-15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71B9A4B-B9C0-5D4A-89CF-4C970F20CDCB}"/>
                  </a:ext>
                </a:extLst>
              </p:cNvPr>
              <p:cNvSpPr/>
              <p:nvPr/>
            </p:nvSpPr>
            <p:spPr>
              <a:xfrm>
                <a:off x="2209552" y="2789978"/>
                <a:ext cx="1426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71B9A4B-B9C0-5D4A-89CF-4C970F20CD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52" y="2789978"/>
                <a:ext cx="1426865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23E7F7D-4FCF-3C41-95C1-F30AF970C910}"/>
                  </a:ext>
                </a:extLst>
              </p:cNvPr>
              <p:cNvSpPr/>
              <p:nvPr/>
            </p:nvSpPr>
            <p:spPr>
              <a:xfrm>
                <a:off x="4053775" y="2789978"/>
                <a:ext cx="1497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CN" dirty="0"/>
                  <a:t>’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23E7F7D-4FCF-3C41-95C1-F30AF970C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75" y="2789978"/>
                <a:ext cx="1497398" cy="369332"/>
              </a:xfrm>
              <a:prstGeom prst="rect">
                <a:avLst/>
              </a:prstGeom>
              <a:blipFill>
                <a:blip r:embed="rId7"/>
                <a:stretch>
                  <a:fillRect t="-6667" r="-84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B8060E-0CD4-324D-A83B-4D33883C8871}"/>
                  </a:ext>
                </a:extLst>
              </p:cNvPr>
              <p:cNvSpPr/>
              <p:nvPr/>
            </p:nvSpPr>
            <p:spPr>
              <a:xfrm>
                <a:off x="4682185" y="3159310"/>
                <a:ext cx="4140236" cy="973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1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1" i="0" smtClean="0">
                          <a:latin typeface="Cambria Math" panose="02040503050406030204" pitchFamily="18" charset="0"/>
                        </a:rPr>
                        <m:t>𝐚𝐫𝐠𝐦𝐢𝐧</m:t>
                      </m:r>
                      <m:r>
                        <a:rPr lang="en-US" altLang="zh-CN" sz="2100" b="1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CN" sz="2400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sz="2100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b="1" i="0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US" altLang="zh-CN" sz="2400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1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100" b="1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B8060E-0CD4-324D-A83B-4D33883C8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185" y="3159310"/>
                <a:ext cx="4140236" cy="973087"/>
              </a:xfrm>
              <a:prstGeom prst="rect">
                <a:avLst/>
              </a:prstGeom>
              <a:blipFill>
                <a:blip r:embed="rId8"/>
                <a:stretch>
                  <a:fillRect t="-103896" b="-159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76AC2C9-8BD3-3544-BB85-82FBF6EFAF43}"/>
                  </a:ext>
                </a:extLst>
              </p:cNvPr>
              <p:cNvSpPr/>
              <p:nvPr/>
            </p:nvSpPr>
            <p:spPr>
              <a:xfrm>
                <a:off x="2554324" y="4299942"/>
                <a:ext cx="1591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  <m:sup>
                              <m:r>
                                <a:rPr lang="en-US" altLang="zh-CN" b="1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m:rPr>
                          <m:nor/>
                        </m:rPr>
                        <a:rPr lang="en-US" altLang="zh-CN" dirty="0"/>
                        <m:t>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76AC2C9-8BD3-3544-BB85-82FBF6EFA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24" y="4299942"/>
                <a:ext cx="1591398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65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13" grpId="0"/>
      <p:bldP spid="14" grpId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    分解计算说明</a:t>
            </a:r>
            <a:endParaRPr kumimoji="1" lang="en-US" altLang="zh-CN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7C85550-A5C2-40F5-8443-8E21727E7F7E}"/>
              </a:ext>
            </a:extLst>
          </p:cNvPr>
          <p:cNvCxnSpPr>
            <a:cxnSpLocks/>
          </p:cNvCxnSpPr>
          <p:nvPr/>
        </p:nvCxnSpPr>
        <p:spPr>
          <a:xfrm>
            <a:off x="4756207" y="4155926"/>
            <a:ext cx="1904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54" y="4113214"/>
            <a:ext cx="846149" cy="722322"/>
          </a:xfrm>
          <a:prstGeom prst="rect">
            <a:avLst/>
          </a:prstGeom>
        </p:spPr>
      </p:pic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CDDF0F8D-56E0-40FB-89FE-801B2E4C69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476554"/>
              </p:ext>
            </p:extLst>
          </p:nvPr>
        </p:nvGraphicFramePr>
        <p:xfrm>
          <a:off x="464096" y="681540"/>
          <a:ext cx="557853" cy="381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659" name="Equation" r:id="rId5" imgW="482400" imgH="330120" progId="Equation.DSMT4">
                  <p:embed/>
                </p:oleObj>
              </mc:Choice>
              <mc:Fallback>
                <p:oleObj name="Equation" r:id="rId5" imgW="4824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96" y="681540"/>
                        <a:ext cx="557853" cy="381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1C53D87-762B-6A47-9154-3DBC35A356C7}"/>
                  </a:ext>
                </a:extLst>
              </p:cNvPr>
              <p:cNvSpPr/>
              <p:nvPr/>
            </p:nvSpPr>
            <p:spPr>
              <a:xfrm>
                <a:off x="884296" y="1210534"/>
                <a:ext cx="2557174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1C53D87-762B-6A47-9154-3DBC35A35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96" y="1210534"/>
                <a:ext cx="2557174" cy="847220"/>
              </a:xfrm>
              <a:prstGeom prst="rect">
                <a:avLst/>
              </a:prstGeom>
              <a:blipFill>
                <a:blip r:embed="rId7"/>
                <a:stretch>
                  <a:fillRect l="-21782" t="-98529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32FCAF6-FB0B-DA4A-9161-F76CA7C0ADFE}"/>
                  </a:ext>
                </a:extLst>
              </p:cNvPr>
              <p:cNvSpPr/>
              <p:nvPr/>
            </p:nvSpPr>
            <p:spPr>
              <a:xfrm>
                <a:off x="3320309" y="1210534"/>
                <a:ext cx="4764445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 lang="en-US" altLang="zh-CN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𝐑𝐩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32FCAF6-FB0B-DA4A-9161-F76CA7C0A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309" y="1210534"/>
                <a:ext cx="4764445" cy="847220"/>
              </a:xfrm>
              <a:prstGeom prst="rect">
                <a:avLst/>
              </a:prstGeom>
              <a:blipFill>
                <a:blip r:embed="rId8"/>
                <a:stretch>
                  <a:fillRect l="-5570" t="-98529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31CF6F0-A103-174A-90DE-AA2D527027A6}"/>
                  </a:ext>
                </a:extLst>
              </p:cNvPr>
              <p:cNvSpPr/>
              <p:nvPr/>
            </p:nvSpPr>
            <p:spPr>
              <a:xfrm>
                <a:off x="3305067" y="2067694"/>
                <a:ext cx="5028941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))+(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𝐑𝐩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31CF6F0-A103-174A-90DE-AA2D52702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67" y="2067694"/>
                <a:ext cx="5028941" cy="847220"/>
              </a:xfrm>
              <a:prstGeom prst="rect">
                <a:avLst/>
              </a:prstGeom>
              <a:blipFill>
                <a:blip r:embed="rId9"/>
                <a:stretch>
                  <a:fillRect l="-6045" t="-98529" b="-15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302306-349C-6444-A6E5-3FF44664D0FE}"/>
                  </a:ext>
                </a:extLst>
              </p:cNvPr>
              <p:cNvSpPr/>
              <p:nvPr/>
            </p:nvSpPr>
            <p:spPr>
              <a:xfrm>
                <a:off x="3305067" y="2926087"/>
                <a:ext cx="5287473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  <m:r>
                                        <a:rPr lang="en-US" altLang="zh-CN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r>
                                        <a:rPr lang="en-US" altLang="zh-CN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𝐑</m:t>
                                      </m:r>
                                      <m:r>
                                        <a:rPr lang="en-US" altLang="zh-CN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𝐩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altLang="zh-CN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𝐑𝐩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302306-349C-6444-A6E5-3FF44664D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67" y="2926087"/>
                <a:ext cx="5287473" cy="847220"/>
              </a:xfrm>
              <a:prstGeom prst="rect">
                <a:avLst/>
              </a:prstGeom>
              <a:blipFill>
                <a:blip r:embed="rId10"/>
                <a:stretch>
                  <a:fillRect l="-4785" t="-98529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3CD4B73-4A80-844D-8883-C20679D71F83}"/>
                  </a:ext>
                </a:extLst>
              </p:cNvPr>
              <p:cNvSpPr/>
              <p:nvPr/>
            </p:nvSpPr>
            <p:spPr>
              <a:xfrm>
                <a:off x="4187683" y="3705667"/>
                <a:ext cx="4105291" cy="407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a:rPr lang="en-US" altLang="zh-CN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𝐑𝐩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3CD4B73-4A80-844D-8883-C20679D71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683" y="3705667"/>
                <a:ext cx="4105291" cy="407547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10317F4-E826-FB48-9672-1E4C7D6ADB2F}"/>
                  </a:ext>
                </a:extLst>
              </p:cNvPr>
              <p:cNvSpPr/>
              <p:nvPr/>
            </p:nvSpPr>
            <p:spPr>
              <a:xfrm>
                <a:off x="830139" y="3771616"/>
                <a:ext cx="1429943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10317F4-E826-FB48-9672-1E4C7D6AD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9" y="3771616"/>
                <a:ext cx="1429943" cy="847220"/>
              </a:xfrm>
              <a:prstGeom prst="rect">
                <a:avLst/>
              </a:prstGeom>
              <a:blipFill>
                <a:blip r:embed="rId12"/>
                <a:stretch>
                  <a:fillRect l="-7018" t="-98529" r="-13158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DA76049-1713-324B-8B3E-2FFBC800C9D2}"/>
                  </a:ext>
                </a:extLst>
              </p:cNvPr>
              <p:cNvSpPr/>
              <p:nvPr/>
            </p:nvSpPr>
            <p:spPr>
              <a:xfrm>
                <a:off x="2162883" y="3787374"/>
                <a:ext cx="1548564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DA76049-1713-324B-8B3E-2FFBC800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883" y="3787374"/>
                <a:ext cx="1548564" cy="847220"/>
              </a:xfrm>
              <a:prstGeom prst="rect">
                <a:avLst/>
              </a:prstGeom>
              <a:blipFill>
                <a:blip r:embed="rId13"/>
                <a:stretch>
                  <a:fillRect l="-2439" t="-98529" r="-8130" b="-15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70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    分解计算说明</a:t>
            </a:r>
            <a:endParaRPr kumimoji="1" lang="en-US" altLang="zh-CN" dirty="0"/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CDDF0F8D-56E0-40FB-89FE-801B2E4C69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636650"/>
              </p:ext>
            </p:extLst>
          </p:nvPr>
        </p:nvGraphicFramePr>
        <p:xfrm>
          <a:off x="457200" y="681540"/>
          <a:ext cx="557853" cy="381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61" name="Equation" r:id="rId4" imgW="482400" imgH="330120" progId="Equation.DSMT4">
                  <p:embed/>
                </p:oleObj>
              </mc:Choice>
              <mc:Fallback>
                <p:oleObj name="Equation" r:id="rId4" imgW="4824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81540"/>
                        <a:ext cx="557853" cy="381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 9"/>
          <p:cNvGrpSpPr/>
          <p:nvPr/>
        </p:nvGrpSpPr>
        <p:grpSpPr>
          <a:xfrm>
            <a:off x="3059832" y="2996030"/>
            <a:ext cx="4065537" cy="1154162"/>
            <a:chOff x="2235200" y="3775075"/>
            <a:chExt cx="5420716" cy="153888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92CC529-FB84-4893-B283-88478712B8AD}"/>
                </a:ext>
              </a:extLst>
            </p:cNvPr>
            <p:cNvSpPr txBox="1"/>
            <p:nvPr/>
          </p:nvSpPr>
          <p:spPr>
            <a:xfrm>
              <a:off x="2235200" y="3775075"/>
              <a:ext cx="5420716" cy="1538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zh-CN" altLang="en-US" b="1" dirty="0">
                  <a:ea typeface="SimHei" charset="-122"/>
                  <a:cs typeface="SimHei" charset="-122"/>
                </a:rPr>
                <a:t>左边只跟旋转矩阵    相关</a:t>
              </a:r>
              <a:endParaRPr lang="en-US" altLang="zh-CN" b="1" dirty="0">
                <a:ea typeface="SimHei" charset="-122"/>
                <a:cs typeface="SimHei" charset="-122"/>
              </a:endParaRPr>
            </a:p>
            <a:p>
              <a:pPr>
                <a:spcBef>
                  <a:spcPts val="900"/>
                </a:spcBef>
              </a:pPr>
              <a:r>
                <a:rPr lang="zh-CN" altLang="en-US" b="1" dirty="0">
                  <a:ea typeface="SimHei" charset="-122"/>
                  <a:cs typeface="SimHei" charset="-122"/>
                </a:rPr>
                <a:t>右边既有    也有  ，但是只跟质心相关</a:t>
              </a:r>
              <a:endParaRPr lang="en-US" altLang="zh-CN" b="1" dirty="0">
                <a:ea typeface="SimHei" charset="-122"/>
                <a:cs typeface="SimHei" charset="-122"/>
              </a:endParaRPr>
            </a:p>
            <a:p>
              <a:pPr>
                <a:spcBef>
                  <a:spcPts val="900"/>
                </a:spcBef>
              </a:pPr>
              <a:r>
                <a:rPr lang="zh-CN" altLang="en-US" b="1" dirty="0">
                  <a:ea typeface="SimHei" charset="-122"/>
                  <a:cs typeface="SimHei" charset="-122"/>
                </a:rPr>
                <a:t>因此问题可以分解为两步法解决</a:t>
              </a:r>
            </a:p>
          </p:txBody>
        </p:sp>
        <p:graphicFrame>
          <p:nvGraphicFramePr>
            <p:cNvPr id="12" name="Object 6">
              <a:extLst>
                <a:ext uri="{FF2B5EF4-FFF2-40B4-BE49-F238E27FC236}">
                  <a16:creationId xmlns:a16="http://schemas.microsoft.com/office/drawing/2014/main" id="{53562FB9-427C-445A-926C-D8B2C1E1C44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2772878"/>
                </p:ext>
              </p:extLst>
            </p:nvPr>
          </p:nvGraphicFramePr>
          <p:xfrm>
            <a:off x="4764953" y="3830491"/>
            <a:ext cx="331788" cy="33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462" name="Equation" r:id="rId6" imgW="266400" imgH="266400" progId="Equation.DSMT4">
                    <p:embed/>
                  </p:oleObj>
                </mc:Choice>
                <mc:Fallback>
                  <p:oleObj name="Equation" r:id="rId6" imgW="266400" imgH="266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4953" y="3830491"/>
                          <a:ext cx="331788" cy="331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6">
              <a:extLst>
                <a:ext uri="{FF2B5EF4-FFF2-40B4-BE49-F238E27FC236}">
                  <a16:creationId xmlns:a16="http://schemas.microsoft.com/office/drawing/2014/main" id="{678B0DDA-7C74-41AA-AA49-CA4C49AFAD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2695957"/>
                </p:ext>
              </p:extLst>
            </p:nvPr>
          </p:nvGraphicFramePr>
          <p:xfrm>
            <a:off x="3559608" y="4363233"/>
            <a:ext cx="331788" cy="33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463" name="Equation" r:id="rId8" imgW="266400" imgH="266400" progId="Equation.DSMT4">
                    <p:embed/>
                  </p:oleObj>
                </mc:Choice>
                <mc:Fallback>
                  <p:oleObj name="Equation" r:id="rId8" imgW="266400" imgH="266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9608" y="4363233"/>
                          <a:ext cx="331788" cy="331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">
              <a:extLst>
                <a:ext uri="{FF2B5EF4-FFF2-40B4-BE49-F238E27FC236}">
                  <a16:creationId xmlns:a16="http://schemas.microsoft.com/office/drawing/2014/main" id="{C21739E9-3122-47C6-AD02-C9D736D696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457200"/>
                </p:ext>
              </p:extLst>
            </p:nvPr>
          </p:nvGraphicFramePr>
          <p:xfrm>
            <a:off x="4504458" y="4387712"/>
            <a:ext cx="188913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464" name="Equation" r:id="rId9" imgW="152280" imgH="253800" progId="Equation.DSMT4">
                    <p:embed/>
                  </p:oleObj>
                </mc:Choice>
                <mc:Fallback>
                  <p:oleObj name="Equation" r:id="rId9" imgW="15228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4458" y="4387712"/>
                          <a:ext cx="188913" cy="317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1724010" y="141054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SimHei" charset="-122"/>
                <a:ea typeface="SimHei" charset="-122"/>
                <a:cs typeface="SimHei" charset="-122"/>
              </a:rPr>
              <a:t>优化目标函数简化为</a:t>
            </a:r>
            <a:endParaRPr lang="zh-CN" altLang="en-US" b="1" dirty="0"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3A9F3DD-C556-6A42-9A1D-D215870C2177}"/>
                  </a:ext>
                </a:extLst>
              </p:cNvPr>
              <p:cNvSpPr/>
              <p:nvPr/>
            </p:nvSpPr>
            <p:spPr>
              <a:xfrm>
                <a:off x="1802743" y="1964345"/>
                <a:ext cx="5538514" cy="847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𝒎𝒊𝒏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𝐑</m:t>
                                      </m:r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</a:rPr>
                                                <m:t>𝐩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𝐑𝐩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3A9F3DD-C556-6A42-9A1D-D215870C2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43" y="1964345"/>
                <a:ext cx="5538514" cy="847220"/>
              </a:xfrm>
              <a:prstGeom prst="rect">
                <a:avLst/>
              </a:prstGeom>
              <a:blipFill>
                <a:blip r:embed="rId11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8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求解</a:t>
            </a:r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E171C1F-2372-4042-A59A-EE7909655C82}"/>
              </a:ext>
            </a:extLst>
          </p:cNvPr>
          <p:cNvCxnSpPr>
            <a:cxnSpLocks/>
          </p:cNvCxnSpPr>
          <p:nvPr/>
        </p:nvCxnSpPr>
        <p:spPr>
          <a:xfrm>
            <a:off x="4830951" y="2731425"/>
            <a:ext cx="4965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2DB5AEC5-4F19-48BC-BDC6-AA3A5773DF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667059"/>
              </p:ext>
            </p:extLst>
          </p:nvPr>
        </p:nvGraphicFramePr>
        <p:xfrm>
          <a:off x="4929495" y="2770782"/>
          <a:ext cx="288203" cy="20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146" name="Equation" r:id="rId4" imgW="342720" imgH="266400" progId="Equation.DSMT4">
                  <p:embed/>
                </p:oleObj>
              </mc:Choice>
              <mc:Fallback>
                <p:oleObj name="Equation" r:id="rId4" imgW="34272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495" y="2770782"/>
                        <a:ext cx="288203" cy="2011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 3"/>
          <p:cNvGrpSpPr/>
          <p:nvPr/>
        </p:nvGrpSpPr>
        <p:grpSpPr>
          <a:xfrm>
            <a:off x="4108842" y="3298197"/>
            <a:ext cx="1144865" cy="369332"/>
            <a:chOff x="2806205" y="4258465"/>
            <a:chExt cx="1526486" cy="49244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44713D0-703C-4675-9498-27AEB170C719}"/>
                </a:ext>
              </a:extLst>
            </p:cNvPr>
            <p:cNvSpPr txBox="1"/>
            <p:nvPr/>
          </p:nvSpPr>
          <p:spPr>
            <a:xfrm>
              <a:off x="2806205" y="4258465"/>
              <a:ext cx="152648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zh-CN" altLang="en-US" b="1" dirty="0">
                  <a:ea typeface="SimHei" charset="-122"/>
                  <a:cs typeface="SimHei" charset="-122"/>
                </a:rPr>
                <a:t>与    无关</a:t>
              </a:r>
            </a:p>
          </p:txBody>
        </p:sp>
        <p:graphicFrame>
          <p:nvGraphicFramePr>
            <p:cNvPr id="15" name="Object 6">
              <a:extLst>
                <a:ext uri="{FF2B5EF4-FFF2-40B4-BE49-F238E27FC236}">
                  <a16:creationId xmlns:a16="http://schemas.microsoft.com/office/drawing/2014/main" id="{DBCAA943-E24B-4F05-A70A-0DD39D17E6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2505914"/>
                </p:ext>
              </p:extLst>
            </p:nvPr>
          </p:nvGraphicFramePr>
          <p:xfrm>
            <a:off x="3224903" y="4386756"/>
            <a:ext cx="299673" cy="268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5147" name="Equation" r:id="rId6" imgW="266400" imgH="266400" progId="Equation.DSMT4">
                    <p:embed/>
                  </p:oleObj>
                </mc:Choice>
                <mc:Fallback>
                  <p:oleObj name="Equation" r:id="rId6" imgW="266400" imgH="266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4903" y="4386756"/>
                          <a:ext cx="299673" cy="2681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B27CFF2B-2178-4F41-BA4B-6A02C2698E17}"/>
              </a:ext>
            </a:extLst>
          </p:cNvPr>
          <p:cNvSpPr/>
          <p:nvPr/>
        </p:nvSpPr>
        <p:spPr>
          <a:xfrm rot="5400000">
            <a:off x="4650711" y="2335643"/>
            <a:ext cx="139657" cy="15643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SimHei" charset="-122"/>
              <a:cs typeface="SimHei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6643F6-E2BA-4EC6-BA04-E7BE9258A41F}"/>
              </a:ext>
            </a:extLst>
          </p:cNvPr>
          <p:cNvSpPr txBox="1"/>
          <p:nvPr/>
        </p:nvSpPr>
        <p:spPr>
          <a:xfrm>
            <a:off x="1862120" y="401802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900"/>
              </a:spcBef>
            </a:pPr>
            <a:r>
              <a:rPr lang="zh-CN" altLang="en-US" b="1" dirty="0">
                <a:ea typeface="SimHei" charset="-122"/>
                <a:cs typeface="SimHei" charset="-122"/>
              </a:rPr>
              <a:t>优化目标函数变为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3DA6F25-3691-9C49-9100-BB9FC98C7BCD}"/>
                  </a:ext>
                </a:extLst>
              </p:cNvPr>
              <p:cNvSpPr/>
              <p:nvPr/>
            </p:nvSpPr>
            <p:spPr>
              <a:xfrm>
                <a:off x="1541222" y="1275606"/>
                <a:ext cx="3185487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3DA6F25-3691-9C49-9100-BB9FC98C7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22" y="1275606"/>
                <a:ext cx="3185487" cy="847220"/>
              </a:xfrm>
              <a:prstGeom prst="rect">
                <a:avLst/>
              </a:prstGeom>
              <a:blipFill>
                <a:blip r:embed="rId8"/>
                <a:stretch>
                  <a:fillRect l="-17063" t="-98529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AE55C86-551F-264B-A5B7-4D757A1A6197}"/>
                  </a:ext>
                </a:extLst>
              </p:cNvPr>
              <p:cNvSpPr/>
              <p:nvPr/>
            </p:nvSpPr>
            <p:spPr>
              <a:xfrm>
                <a:off x="4527732" y="1276889"/>
                <a:ext cx="2324739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0" smtClean="0"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1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b="1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AE55C86-551F-264B-A5B7-4D757A1A6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732" y="1276889"/>
                <a:ext cx="2324739" cy="845937"/>
              </a:xfrm>
              <a:prstGeom prst="rect">
                <a:avLst/>
              </a:prstGeom>
              <a:blipFill>
                <a:blip r:embed="rId9"/>
                <a:stretch>
                  <a:fillRect l="-13587" t="-100000" b="-15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ADA5398-467C-E843-8E18-12A66E741739}"/>
                  </a:ext>
                </a:extLst>
              </p:cNvPr>
              <p:cNvSpPr/>
              <p:nvPr/>
            </p:nvSpPr>
            <p:spPr>
              <a:xfrm>
                <a:off x="2903057" y="2105833"/>
                <a:ext cx="3949414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0"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𝐑𝐪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𝐑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p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ADA5398-467C-E843-8E18-12A66E741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57" y="2105833"/>
                <a:ext cx="3949414" cy="845937"/>
              </a:xfrm>
              <a:prstGeom prst="rect">
                <a:avLst/>
              </a:prstGeom>
              <a:blipFill>
                <a:blip r:embed="rId10"/>
                <a:stretch>
                  <a:fillRect l="-7051" t="-100000" b="-15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3B16B23-F268-CA4D-8DD6-71F2BF437195}"/>
                  </a:ext>
                </a:extLst>
              </p:cNvPr>
              <p:cNvSpPr/>
              <p:nvPr/>
            </p:nvSpPr>
            <p:spPr>
              <a:xfrm>
                <a:off x="3938367" y="3779721"/>
                <a:ext cx="1814535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𝒎𝒂𝒙</m:t>
                      </m:r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𝐑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p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3B16B23-F268-CA4D-8DD6-71F2BF437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367" y="3779721"/>
                <a:ext cx="1814535" cy="845937"/>
              </a:xfrm>
              <a:prstGeom prst="rect">
                <a:avLst/>
              </a:prstGeom>
              <a:blipFill>
                <a:blip r:embed="rId11"/>
                <a:stretch>
                  <a:fillRect l="-11111" t="-101493" b="-15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5" grpId="0"/>
      <p:bldP spid="20" grpId="0"/>
      <p:bldP spid="21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求解</a:t>
            </a:r>
            <a:r>
              <a:rPr kumimoji="1" lang="en-US" altLang="zh-CN" dirty="0"/>
              <a:t>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D9345EE-445B-4B6D-96B7-3A198ECB940A}"/>
                  </a:ext>
                </a:extLst>
              </p:cNvPr>
              <p:cNvSpPr txBox="1"/>
              <p:nvPr/>
            </p:nvSpPr>
            <p:spPr>
              <a:xfrm>
                <a:off x="1043608" y="2561900"/>
                <a:ext cx="1342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900"/>
                  </a:spcBef>
                </a:pPr>
                <a:r>
                  <a:rPr lang="zh-CN" altLang="en-US" b="1" dirty="0">
                    <a:ea typeface="SimHei" charset="-122"/>
                    <a:cs typeface="SimHei" charset="-122"/>
                  </a:rPr>
                  <a:t>定义矩阵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𝐖</m:t>
                    </m:r>
                  </m:oMath>
                </a14:m>
                <a:endParaRPr lang="zh-CN" altLang="en-US" b="1" dirty="0"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D9345EE-445B-4B6D-96B7-3A198ECB9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561900"/>
                <a:ext cx="1342034" cy="369332"/>
              </a:xfrm>
              <a:prstGeom prst="rect">
                <a:avLst/>
              </a:prstGeom>
              <a:blipFill>
                <a:blip r:embed="rId3"/>
                <a:stretch>
                  <a:fillRect l="-2804" t="-10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A069B98-CBD0-4EE2-A396-09965649017B}"/>
                  </a:ext>
                </a:extLst>
              </p:cNvPr>
              <p:cNvSpPr txBox="1"/>
              <p:nvPr/>
            </p:nvSpPr>
            <p:spPr>
              <a:xfrm>
                <a:off x="1043608" y="3300599"/>
                <a:ext cx="2893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900"/>
                  </a:spcBef>
                </a:pPr>
                <a:r>
                  <a:rPr lang="zh-CN" altLang="en-US" b="1" dirty="0">
                    <a:ea typeface="SimHei" charset="-122"/>
                    <a:cs typeface="SimHei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 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𝐖</m:t>
                    </m:r>
                  </m:oMath>
                </a14:m>
                <a:r>
                  <a:rPr lang="en-US" altLang="zh-CN" b="1" dirty="0">
                    <a:ea typeface="SimHei" charset="-122"/>
                    <a:cs typeface="SimHei" charset="-122"/>
                  </a:rPr>
                  <a:t> </a:t>
                </a:r>
                <a:r>
                  <a:rPr lang="zh-CN" altLang="en-US" b="1" dirty="0">
                    <a:ea typeface="SimHei" charset="-122"/>
                    <a:cs typeface="SimHei" charset="-122"/>
                  </a:rPr>
                  <a:t>进行</a:t>
                </a:r>
                <a:r>
                  <a:rPr lang="en-US" altLang="zh-CN" b="1" dirty="0">
                    <a:ea typeface="SimHei" charset="-122"/>
                    <a:cs typeface="SimHei" charset="-122"/>
                  </a:rPr>
                  <a:t>SVD</a:t>
                </a:r>
                <a:r>
                  <a:rPr lang="zh-CN" altLang="en-US" b="1" dirty="0">
                    <a:ea typeface="SimHei" charset="-122"/>
                    <a:cs typeface="SimHei" charset="-122"/>
                  </a:rPr>
                  <a:t>分解，可得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A069B98-CBD0-4EE2-A396-099656490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300599"/>
                <a:ext cx="2893740" cy="369332"/>
              </a:xfrm>
              <a:prstGeom prst="rect">
                <a:avLst/>
              </a:prstGeom>
              <a:blipFill>
                <a:blip r:embed="rId4"/>
                <a:stretch>
                  <a:fillRect l="-1310" t="-10000" r="-87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132541-02A6-435E-BAD4-87C407446433}"/>
                  </a:ext>
                </a:extLst>
              </p:cNvPr>
              <p:cNvSpPr txBox="1"/>
              <p:nvPr/>
            </p:nvSpPr>
            <p:spPr>
              <a:xfrm>
                <a:off x="1516201" y="3814039"/>
                <a:ext cx="6838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900"/>
                  </a:spcBef>
                </a:pP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𝐒</m:t>
                    </m:r>
                  </m:oMath>
                </a14:m>
                <a:r>
                  <a:rPr lang="en-US" altLang="zh-CN" b="1" dirty="0">
                    <a:ea typeface="SimHei" charset="-122"/>
                    <a:cs typeface="SimHei" charset="-122"/>
                  </a:rPr>
                  <a:t> </a:t>
                </a:r>
                <a:r>
                  <a:rPr lang="zh-CN" altLang="en-US" b="1" dirty="0">
                    <a:ea typeface="SimHei" charset="-122"/>
                    <a:cs typeface="SimHei" charset="-122"/>
                  </a:rPr>
                  <a:t>为奇异值组成的对角矩阵，对角线元素从大到小排列，其余为</a:t>
                </a:r>
                <a:r>
                  <a:rPr lang="en-US" altLang="zh-CN" b="1" dirty="0">
                    <a:ea typeface="SimHei" charset="-122"/>
                    <a:cs typeface="SimHei" charset="-122"/>
                  </a:rPr>
                  <a:t>0</a:t>
                </a:r>
                <a:endParaRPr lang="zh-CN" altLang="en-US" b="1" dirty="0"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132541-02A6-435E-BAD4-87C40744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01" y="3814039"/>
                <a:ext cx="6838732" cy="369332"/>
              </a:xfrm>
              <a:prstGeom prst="rect">
                <a:avLst/>
              </a:prstGeom>
              <a:blipFill>
                <a:blip r:embed="rId5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EB2A505-7EC0-E544-B67D-B1B9B141EB98}"/>
                  </a:ext>
                </a:extLst>
              </p:cNvPr>
              <p:cNvSpPr/>
              <p:nvPr/>
            </p:nvSpPr>
            <p:spPr>
              <a:xfrm>
                <a:off x="1043608" y="1354926"/>
                <a:ext cx="1285544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𝐑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p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EB2A505-7EC0-E544-B67D-B1B9B141E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354926"/>
                <a:ext cx="1285544" cy="845937"/>
              </a:xfrm>
              <a:prstGeom prst="rect">
                <a:avLst/>
              </a:prstGeom>
              <a:blipFill>
                <a:blip r:embed="rId6"/>
                <a:stretch>
                  <a:fillRect l="-55882" t="-101493" b="-15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CBB8652-03AF-3443-BBAB-C9FF07DE0DEF}"/>
                  </a:ext>
                </a:extLst>
              </p:cNvPr>
              <p:cNvSpPr/>
              <p:nvPr/>
            </p:nvSpPr>
            <p:spPr>
              <a:xfrm>
                <a:off x="2200547" y="1354926"/>
                <a:ext cx="1934760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𝐑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p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CBB8652-03AF-3443-BBAB-C9FF07DE0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547" y="1354926"/>
                <a:ext cx="1934760" cy="845937"/>
              </a:xfrm>
              <a:prstGeom prst="rect">
                <a:avLst/>
              </a:prstGeom>
              <a:blipFill>
                <a:blip r:embed="rId7"/>
                <a:stretch>
                  <a:fillRect l="-25325" t="-101493" b="-15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9157548-7138-BB45-B57F-9F46076EA3D5}"/>
                  </a:ext>
                </a:extLst>
              </p:cNvPr>
              <p:cNvSpPr/>
              <p:nvPr/>
            </p:nvSpPr>
            <p:spPr>
              <a:xfrm>
                <a:off x="4040137" y="1354926"/>
                <a:ext cx="1934760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p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9157548-7138-BB45-B57F-9F46076EA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137" y="1354926"/>
                <a:ext cx="1934760" cy="845937"/>
              </a:xfrm>
              <a:prstGeom prst="rect">
                <a:avLst/>
              </a:prstGeom>
              <a:blipFill>
                <a:blip r:embed="rId8"/>
                <a:stretch>
                  <a:fillRect l="-25490" t="-101493" b="-15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55DFADA-334C-8B4F-914B-15DF0ECDF189}"/>
                  </a:ext>
                </a:extLst>
              </p:cNvPr>
              <p:cNvSpPr/>
              <p:nvPr/>
            </p:nvSpPr>
            <p:spPr>
              <a:xfrm>
                <a:off x="5917498" y="1354926"/>
                <a:ext cx="2100703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𝐑</m:t>
                          </m:r>
                          <m:nary>
                            <m:naryPr>
                              <m:chr m:val="∑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p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55DFADA-334C-8B4F-914B-15DF0ECDF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498" y="1354926"/>
                <a:ext cx="2100703" cy="845937"/>
              </a:xfrm>
              <a:prstGeom prst="rect">
                <a:avLst/>
              </a:prstGeom>
              <a:blipFill>
                <a:blip r:embed="rId9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C5DA82B-556D-0D40-B099-9C42E5AE2EC8}"/>
                  </a:ext>
                </a:extLst>
              </p:cNvPr>
              <p:cNvSpPr/>
              <p:nvPr/>
            </p:nvSpPr>
            <p:spPr>
              <a:xfrm>
                <a:off x="2655005" y="2344079"/>
                <a:ext cx="1654235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p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C5DA82B-556D-0D40-B099-9C42E5AE2E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05" y="2344079"/>
                <a:ext cx="1654235" cy="845937"/>
              </a:xfrm>
              <a:prstGeom prst="rect">
                <a:avLst/>
              </a:prstGeom>
              <a:blipFill>
                <a:blip r:embed="rId10"/>
                <a:stretch>
                  <a:fillRect l="-12214" t="-100000" b="-15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11F03C3-2ED1-3C46-B3B9-4558D156E5BE}"/>
                  </a:ext>
                </a:extLst>
              </p:cNvPr>
              <p:cNvSpPr/>
              <p:nvPr/>
            </p:nvSpPr>
            <p:spPr>
              <a:xfrm>
                <a:off x="4135307" y="3314293"/>
                <a:ext cx="1319528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𝐖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𝐔𝐒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SimHei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SimHei" charset="-122"/>
                            </a:rPr>
                            <m:t>𝑽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SimHei" charset="-122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11F03C3-2ED1-3C46-B3B9-4558D156E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07" y="3314293"/>
                <a:ext cx="1319528" cy="374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3410B0-1A3A-B34E-A4D3-1B3224DC0786}"/>
                  </a:ext>
                </a:extLst>
              </p:cNvPr>
              <p:cNvSpPr txBox="1"/>
              <p:nvPr/>
            </p:nvSpPr>
            <p:spPr>
              <a:xfrm>
                <a:off x="1491879" y="4143273"/>
                <a:ext cx="1540806" cy="4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𝐔</m:t>
                    </m:r>
                  </m:oMath>
                </a14:m>
                <a:r>
                  <a:rPr kumimoji="1" lang="en-US" altLang="zh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 </a:t>
                </a:r>
                <a:r>
                  <a:rPr kumimoji="1"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SimHei" charset="-122"/>
                      </a:rPr>
                      <m:t>𝑽</m:t>
                    </m:r>
                  </m:oMath>
                </a14:m>
                <a:r>
                  <a:rPr kumimoji="1"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 满足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3410B0-1A3A-B34E-A4D3-1B3224DC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879" y="4143273"/>
                <a:ext cx="1540806" cy="401135"/>
              </a:xfrm>
              <a:prstGeom prst="rect">
                <a:avLst/>
              </a:prstGeom>
              <a:blipFill>
                <a:blip r:embed="rId12"/>
                <a:stretch>
                  <a:fillRect t="-3030" r="-1626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897A990-EA8B-0442-AB81-32A179CC6FDC}"/>
                  </a:ext>
                </a:extLst>
              </p:cNvPr>
              <p:cNvSpPr/>
              <p:nvPr/>
            </p:nvSpPr>
            <p:spPr>
              <a:xfrm>
                <a:off x="3076837" y="4162880"/>
                <a:ext cx="108709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SimHei" charset="-122"/>
                            </a:rPr>
                          </m:ctrlPr>
                        </m:sSupPr>
                        <m:e>
                          <m:r>
                            <a:rPr lang="en-US" altLang="zh-CN" b="1" i="0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𝐔</m:t>
                          </m:r>
                        </m:e>
                        <m:sup>
                          <m:r>
                            <a:rPr lang="en-US" altLang="zh-CN" b="1" i="0">
                              <a:latin typeface="Cambria Math" panose="02040503050406030204" pitchFamily="18" charset="0"/>
                              <a:ea typeface="SimHei" charset="-122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𝐔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𝐈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897A990-EA8B-0442-AB81-32A179CC6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837" y="4162880"/>
                <a:ext cx="1087092" cy="374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C49A16E-83ED-EA4B-8CA0-52EB51C7BFAE}"/>
                  </a:ext>
                </a:extLst>
              </p:cNvPr>
              <p:cNvSpPr/>
              <p:nvPr/>
            </p:nvSpPr>
            <p:spPr>
              <a:xfrm>
                <a:off x="4242842" y="4183371"/>
                <a:ext cx="1062470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SimHei" charset="-122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SimHei" charset="-122"/>
                            </a:rPr>
                            <m:t>𝐕</m:t>
                          </m:r>
                        </m:e>
                        <m:sup>
                          <m:r>
                            <a:rPr lang="en-US" altLang="zh-CN" b="1" i="0">
                              <a:latin typeface="Cambria Math" panose="02040503050406030204" pitchFamily="18" charset="0"/>
                              <a:ea typeface="SimHei" charset="-122"/>
                            </a:rPr>
                            <m:t>𝐓</m:t>
                          </m:r>
                        </m:sup>
                      </m:sSup>
                      <m:r>
                        <a:rPr lang="en-US" altLang="zh-CN" b="1" i="0" smtClean="0">
                          <a:latin typeface="Cambria Math" panose="02040503050406030204" pitchFamily="18" charset="0"/>
                          <a:ea typeface="SimHei" charset="-122"/>
                        </a:rPr>
                        <m:t>𝐕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𝐈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C49A16E-83ED-EA4B-8CA0-52EB51C7B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42" y="4183371"/>
                <a:ext cx="1062470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20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9" grpId="0"/>
      <p:bldP spid="7" grpId="0"/>
      <p:bldP spid="27" grpId="0"/>
      <p:bldP spid="28" grpId="0"/>
      <p:bldP spid="32" grpId="0"/>
      <p:bldP spid="10" grpId="0"/>
      <p:bldP spid="11" grpId="0"/>
      <p:bldP spid="12" grpId="0"/>
      <p:bldP spid="13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求解</a:t>
            </a:r>
            <a:r>
              <a:rPr kumimoji="1" lang="en-US" altLang="zh-CN" dirty="0"/>
              <a:t>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目标函数上界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95736" y="1670696"/>
                <a:ext cx="3558923" cy="390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𝑹𝑼𝑺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𝑺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𝑹𝑼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𝑺𝑯</m:t>
                          </m: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1670696"/>
                <a:ext cx="3558923" cy="390813"/>
              </a:xfrm>
              <a:prstGeom prst="rect">
                <a:avLst/>
              </a:prstGeom>
              <a:blipFill>
                <a:blip r:embed="rId2"/>
                <a:stretch>
                  <a:fillRect l="-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66372" y="2026571"/>
                <a:ext cx="1124154" cy="1201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72" y="2026571"/>
                <a:ext cx="1124154" cy="1201996"/>
              </a:xfrm>
              <a:prstGeom prst="rect">
                <a:avLst/>
              </a:prstGeom>
              <a:blipFill>
                <a:blip r:embed="rId3"/>
                <a:stretch>
                  <a:fillRect l="-2222"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193426" y="2301721"/>
            <a:ext cx="2913698" cy="74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ea typeface="SimHei" charset="-122"/>
                <a:cs typeface="SimHei" charset="-122"/>
              </a:rPr>
              <a:t>h</a:t>
            </a:r>
            <a:r>
              <a:rPr lang="zh-CN" altLang="en-US" b="1" dirty="0">
                <a:ea typeface="SimHei" charset="-122"/>
                <a:cs typeface="SimHei" charset="-122"/>
              </a:rPr>
              <a:t>是模为</a:t>
            </a:r>
            <a:r>
              <a:rPr lang="en-US" altLang="zh-CN" b="1" dirty="0">
                <a:ea typeface="SimHei" charset="-122"/>
                <a:cs typeface="SimHei" charset="-122"/>
              </a:rPr>
              <a:t>1</a:t>
            </a:r>
            <a:r>
              <a:rPr lang="zh-CN" altLang="en-US" b="1" dirty="0">
                <a:ea typeface="SimHei" charset="-122"/>
                <a:cs typeface="SimHei" charset="-122"/>
              </a:rPr>
              <a:t>的向量，</a:t>
            </a:r>
            <a:endParaRPr lang="en-US" altLang="zh-CN" b="1" dirty="0">
              <a:ea typeface="SimHei" charset="-122"/>
              <a:cs typeface="SimHei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ea typeface="SimHei" charset="-122"/>
                <a:cs typeface="SimHei" charset="-122"/>
              </a:rPr>
              <a:t>因此每个元素的模必小于</a:t>
            </a:r>
            <a:r>
              <a:rPr lang="en-US" altLang="zh-CN" b="1" dirty="0">
                <a:ea typeface="SimHei" charset="-122"/>
                <a:cs typeface="SimHei" charset="-122"/>
              </a:rPr>
              <a:t>1</a:t>
            </a:r>
            <a:endParaRPr lang="zh-CN" altLang="en-US" b="1" dirty="0"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25706" y="3024851"/>
                <a:ext cx="5181418" cy="1201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𝑹𝑼𝑺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06" y="3024851"/>
                <a:ext cx="5181418" cy="1201996"/>
              </a:xfrm>
              <a:prstGeom prst="rect">
                <a:avLst/>
              </a:prstGeom>
              <a:blipFill>
                <a:blip r:embed="rId4"/>
                <a:stretch>
                  <a:fillRect l="-244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15740" y="4245936"/>
                <a:ext cx="1532279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740" y="4245936"/>
                <a:ext cx="1532279" cy="346249"/>
              </a:xfrm>
              <a:prstGeom prst="rect">
                <a:avLst/>
              </a:prstGeom>
              <a:blipFill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7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求解</a:t>
            </a:r>
            <a:r>
              <a:rPr kumimoji="1" lang="en-US" altLang="zh-CN" dirty="0"/>
              <a:t>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等号成立时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可得</a:t>
            </a:r>
            <a:r>
              <a:rPr lang="en-US" altLang="zh-CN" dirty="0"/>
              <a:t>R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进一步得到</a:t>
            </a:r>
            <a:r>
              <a:rPr lang="en-US" altLang="zh-CN" dirty="0"/>
              <a:t>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74090" y="1852623"/>
                <a:ext cx="1543628" cy="35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𝑹𝑼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90" y="1852623"/>
                <a:ext cx="1543628" cy="352404"/>
              </a:xfrm>
              <a:prstGeom prst="rect">
                <a:avLst/>
              </a:prstGeom>
              <a:blipFill>
                <a:blip r:embed="rId2"/>
                <a:stretch>
                  <a:fillRect l="-1626" r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74090" y="2929148"/>
                <a:ext cx="960135" cy="35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90" y="2929148"/>
                <a:ext cx="960135" cy="352404"/>
              </a:xfrm>
              <a:prstGeom prst="rect">
                <a:avLst/>
              </a:prstGeom>
              <a:blipFill>
                <a:blip r:embed="rId3"/>
                <a:stretch>
                  <a:fillRect l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74090" y="4142068"/>
                <a:ext cx="1243930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𝑹𝒑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90" y="4142068"/>
                <a:ext cx="1243930" cy="346249"/>
              </a:xfrm>
              <a:prstGeom prst="rect">
                <a:avLst/>
              </a:prstGeom>
              <a:blipFill>
                <a:blip r:embed="rId4"/>
                <a:stretch>
                  <a:fillRect l="-2020" r="-606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35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ICP</a:t>
            </a:r>
            <a:r>
              <a:rPr kumimoji="1" lang="zh-CN" altLang="en-US" dirty="0"/>
              <a:t>的思考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smtClean="0"/>
              <a:t>ICP</a:t>
            </a:r>
            <a:r>
              <a:rPr kumimoji="1" lang="zh-CN" altLang="en-US" sz="2000" smtClean="0"/>
              <a:t>一定收敛么</a:t>
            </a:r>
            <a:endParaRPr kumimoji="1" lang="en-US" altLang="zh-CN" sz="2000" smtClean="0"/>
          </a:p>
          <a:p>
            <a:pPr>
              <a:lnSpc>
                <a:spcPct val="150000"/>
              </a:lnSpc>
            </a:pPr>
            <a:r>
              <a:rPr kumimoji="1" lang="zh-CN" altLang="en-US" sz="2000" smtClean="0"/>
              <a:t>对于</a:t>
            </a:r>
            <a:r>
              <a:rPr kumimoji="1" lang="zh-CN" altLang="en-US" sz="2000" dirty="0"/>
              <a:t>移动机器人来讲，两帧点云数据做</a:t>
            </a:r>
            <a:r>
              <a:rPr kumimoji="1" lang="en-US" altLang="zh-CN" sz="2000" dirty="0"/>
              <a:t>ICP</a:t>
            </a:r>
            <a:r>
              <a:rPr kumimoji="1" lang="zh-CN" altLang="en-US" sz="2000" dirty="0"/>
              <a:t>的初值如何</a:t>
            </a:r>
            <a:r>
              <a:rPr kumimoji="1" lang="zh-CN" altLang="en-US" sz="2000"/>
              <a:t>获得</a:t>
            </a:r>
            <a:r>
              <a:rPr kumimoji="1" lang="zh-CN" altLang="en-US" sz="2000" smtClean="0"/>
              <a:t>？</a:t>
            </a:r>
            <a:endParaRPr kumimoji="1" lang="en-US" altLang="zh-CN" sz="2000" smtClean="0"/>
          </a:p>
          <a:p>
            <a:pPr lvl="1">
              <a:lnSpc>
                <a:spcPct val="150000"/>
              </a:lnSpc>
            </a:pPr>
            <a:r>
              <a:rPr kumimoji="1" lang="zh-CN" altLang="en-US" sz="1700" smtClean="0"/>
              <a:t>里程计</a:t>
            </a:r>
            <a:endParaRPr kumimoji="1" lang="en-US" altLang="zh-CN" sz="1700" smtClean="0"/>
          </a:p>
          <a:p>
            <a:pPr>
              <a:lnSpc>
                <a:spcPct val="150000"/>
              </a:lnSpc>
            </a:pPr>
            <a:r>
              <a:rPr kumimoji="1" lang="en-US" altLang="zh-CN" sz="2000"/>
              <a:t>ICP</a:t>
            </a:r>
            <a:r>
              <a:rPr kumimoji="1" lang="zh-CN" altLang="en-US" sz="2000"/>
              <a:t>计算效率主要受什么影响？</a:t>
            </a:r>
            <a:endParaRPr kumimoji="1" lang="en-US" altLang="zh-CN" sz="2000"/>
          </a:p>
          <a:p>
            <a:pPr lvl="1">
              <a:lnSpc>
                <a:spcPct val="150000"/>
              </a:lnSpc>
            </a:pPr>
            <a:r>
              <a:rPr kumimoji="1" lang="zh-CN" altLang="en-US" sz="1700"/>
              <a:t>选一部分点？</a:t>
            </a:r>
            <a:endParaRPr kumimoji="1" lang="en-US" altLang="zh-CN" sz="1700"/>
          </a:p>
          <a:p>
            <a:pPr lvl="1">
              <a:lnSpc>
                <a:spcPct val="150000"/>
              </a:lnSpc>
            </a:pPr>
            <a:r>
              <a:rPr kumimoji="1" lang="zh-CN" altLang="en-US" sz="1700"/>
              <a:t>角点、圆柱等</a:t>
            </a:r>
            <a:endParaRPr kumimoji="1" lang="en-US" altLang="zh-CN" sz="1700"/>
          </a:p>
          <a:p>
            <a:pPr>
              <a:lnSpc>
                <a:spcPct val="150000"/>
              </a:lnSpc>
            </a:pPr>
            <a:r>
              <a:rPr kumimoji="1" lang="en-US" altLang="zh-CN" sz="2000" smtClean="0"/>
              <a:t>ICP</a:t>
            </a:r>
            <a:r>
              <a:rPr kumimoji="1" lang="zh-CN" altLang="en-US" sz="2000" smtClean="0"/>
              <a:t>有没有</a:t>
            </a:r>
            <a:r>
              <a:rPr kumimoji="1" lang="en-US" altLang="zh-CN" sz="2000" smtClean="0"/>
              <a:t>failure cases</a:t>
            </a:r>
            <a:r>
              <a:rPr kumimoji="1" lang="zh-CN" altLang="en-US" sz="2000" smtClean="0"/>
              <a:t>？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3731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EB61259A-85B9-4645-81C9-4B33687FAC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939782"/>
              </p:ext>
            </p:extLst>
          </p:nvPr>
        </p:nvGraphicFramePr>
        <p:xfrm>
          <a:off x="1835696" y="1347614"/>
          <a:ext cx="5218025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939" name="公式" r:id="rId3" imgW="5943600" imgH="1968500" progId="Equation.3">
                  <p:embed/>
                </p:oleObj>
              </mc:Choice>
              <mc:Fallback>
                <p:oleObj name="公式" r:id="rId3" imgW="5943600" imgH="1968500" progId="Equation.3">
                  <p:embed/>
                  <p:pic>
                    <p:nvPicPr>
                      <p:cNvPr id="1177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347614"/>
                        <a:ext cx="5218025" cy="1728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B856978-F380-E946-A2F9-82E4C54352C1}"/>
              </a:ext>
            </a:extLst>
          </p:cNvPr>
          <p:cNvSpPr/>
          <p:nvPr/>
        </p:nvSpPr>
        <p:spPr>
          <a:xfrm>
            <a:off x="1835696" y="3087696"/>
            <a:ext cx="6048672" cy="885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由于控制的滞后性和可能存在超调，</a:t>
            </a:r>
            <a:endParaRPr lang="en-US" altLang="zh-CN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机器人实际执行控制指令与发送控制指令存在偏差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EB72BC0-CB6C-8743-8311-68C8A1ADB8CD}"/>
              </a:ext>
            </a:extLst>
          </p:cNvPr>
          <p:cNvGrpSpPr/>
          <p:nvPr/>
        </p:nvGrpSpPr>
        <p:grpSpPr>
          <a:xfrm>
            <a:off x="683568" y="335952"/>
            <a:ext cx="8014893" cy="771546"/>
            <a:chOff x="1331640" y="3939902"/>
            <a:chExt cx="8014893" cy="77154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8317E4-3249-364F-A7A5-1165E35C2F5B}"/>
                </a:ext>
              </a:extLst>
            </p:cNvPr>
            <p:cNvSpPr txBox="1"/>
            <p:nvPr/>
          </p:nvSpPr>
          <p:spPr>
            <a:xfrm>
              <a:off x="1331640" y="3939902"/>
              <a:ext cx="7919156" cy="7715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kumimoji="1" lang="zh-CN" altLang="en-US" sz="2400" b="1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B506801-F5C5-6A4B-91BC-0A8FDDD11B8F}"/>
                </a:ext>
              </a:extLst>
            </p:cNvPr>
            <p:cNvSpPr txBox="1"/>
            <p:nvPr/>
          </p:nvSpPr>
          <p:spPr>
            <a:xfrm>
              <a:off x="1427377" y="4074067"/>
              <a:ext cx="7919156" cy="490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1" lang="zh-CN" altLang="en-US" sz="24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为什么不用发送给机器人的运动控制指令进行航位推算？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A109F22-6F86-0A42-8088-34A4804E534E}"/>
              </a:ext>
            </a:extLst>
          </p:cNvPr>
          <p:cNvSpPr/>
          <p:nvPr/>
        </p:nvSpPr>
        <p:spPr>
          <a:xfrm>
            <a:off x="941557" y="4249228"/>
            <a:ext cx="7403177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最早的里程估计：根据码盘获得实际执行速度进行位姿变化估计</a:t>
            </a:r>
          </a:p>
        </p:txBody>
      </p:sp>
    </p:spTree>
    <p:extLst>
      <p:ext uri="{BB962C8B-B14F-4D97-AF65-F5344CB8AC3E}">
        <p14:creationId xmlns:p14="http://schemas.microsoft.com/office/powerpoint/2010/main" val="409433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里程估计方法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931224" cy="3655314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100" dirty="0"/>
              <a:t>基于机器人运动感知信息，结合运动学模型</a:t>
            </a:r>
            <a:endParaRPr kumimoji="1" lang="en-US" altLang="zh-CN" sz="2100" dirty="0"/>
          </a:p>
          <a:p>
            <a:pPr lvl="1">
              <a:lnSpc>
                <a:spcPct val="125000"/>
              </a:lnSpc>
            </a:pPr>
            <a:r>
              <a:rPr kumimoji="1" lang="zh-CN" altLang="en-US" sz="2100" dirty="0"/>
              <a:t>电机码盘</a:t>
            </a:r>
            <a:endParaRPr kumimoji="1" lang="en-US" altLang="zh-CN" sz="2100" dirty="0"/>
          </a:p>
          <a:p>
            <a:pPr lvl="1">
              <a:lnSpc>
                <a:spcPct val="125000"/>
              </a:lnSpc>
            </a:pPr>
            <a:r>
              <a:rPr kumimoji="1" lang="en-US" altLang="zh-CN" sz="2100" dirty="0"/>
              <a:t>IMU</a:t>
            </a:r>
            <a:r>
              <a:rPr kumimoji="1" lang="zh-CN" altLang="en-US" sz="2100" dirty="0"/>
              <a:t>（惯性单元，加速度计</a:t>
            </a:r>
            <a:r>
              <a:rPr kumimoji="1" lang="en-US" altLang="zh-CN" sz="2100" dirty="0"/>
              <a:t>+</a:t>
            </a:r>
            <a:r>
              <a:rPr kumimoji="1" lang="zh-CN" altLang="en-US" sz="2100" dirty="0"/>
              <a:t>陀螺仪）</a:t>
            </a:r>
            <a:endParaRPr kumimoji="1" lang="en-US" altLang="zh-CN" sz="2100" dirty="0"/>
          </a:p>
          <a:p>
            <a:pPr>
              <a:lnSpc>
                <a:spcPct val="125000"/>
              </a:lnSpc>
              <a:spcBef>
                <a:spcPts val="1650"/>
              </a:spcBef>
            </a:pPr>
            <a:r>
              <a:rPr kumimoji="1" lang="zh-CN" altLang="en-US" sz="2100" dirty="0"/>
              <a:t>基于环境感知传感器信息</a:t>
            </a:r>
            <a:r>
              <a:rPr kumimoji="1" lang="zh-CN" altLang="en-US" sz="2100"/>
              <a:t>，</a:t>
            </a:r>
            <a:r>
              <a:rPr kumimoji="1" lang="zh-CN" altLang="en-US" sz="2100" smtClean="0"/>
              <a:t>通过匹配</a:t>
            </a:r>
            <a:r>
              <a:rPr kumimoji="1" lang="zh-CN" altLang="en-US" sz="2100" dirty="0"/>
              <a:t>估计</a:t>
            </a:r>
            <a:endParaRPr kumimoji="1" lang="en-US" altLang="zh-CN" sz="2100" dirty="0"/>
          </a:p>
          <a:p>
            <a:pPr lvl="1">
              <a:lnSpc>
                <a:spcPct val="125000"/>
              </a:lnSpc>
            </a:pPr>
            <a:r>
              <a:rPr kumimoji="1" lang="zh-CN" altLang="en-US" sz="2100" dirty="0"/>
              <a:t>激光里程计</a:t>
            </a:r>
            <a:endParaRPr kumimoji="1" lang="en-US" altLang="zh-CN" sz="2100" dirty="0"/>
          </a:p>
          <a:p>
            <a:pPr lvl="1">
              <a:lnSpc>
                <a:spcPct val="125000"/>
              </a:lnSpc>
            </a:pPr>
            <a:r>
              <a:rPr kumimoji="1" lang="zh-CN" altLang="en-US" sz="2100" dirty="0"/>
              <a:t>视觉里程计（</a:t>
            </a:r>
            <a:r>
              <a:rPr kumimoji="1" lang="en-US" altLang="zh-CN" sz="2100" dirty="0"/>
              <a:t>VO</a:t>
            </a:r>
            <a:r>
              <a:rPr kumimoji="1" lang="zh-CN" altLang="en-US" sz="2100" dirty="0"/>
              <a:t>）</a:t>
            </a:r>
          </a:p>
          <a:p>
            <a:pPr>
              <a:lnSpc>
                <a:spcPct val="125000"/>
              </a:lnSpc>
            </a:pPr>
            <a:endParaRPr kumimoji="1" lang="en-US" altLang="zh-CN" sz="2100" dirty="0"/>
          </a:p>
          <a:p>
            <a:pPr>
              <a:lnSpc>
                <a:spcPct val="125000"/>
              </a:lnSpc>
            </a:pPr>
            <a:endParaRPr kumimoji="1" lang="zh-CN" altLang="en-US" sz="2100" dirty="0"/>
          </a:p>
        </p:txBody>
      </p:sp>
      <p:sp>
        <p:nvSpPr>
          <p:cNvPr id="4" name="文本框 3"/>
          <p:cNvSpPr txBox="1"/>
          <p:nvPr/>
        </p:nvSpPr>
        <p:spPr>
          <a:xfrm>
            <a:off x="1655677" y="2612308"/>
            <a:ext cx="184731" cy="402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2530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位姿变化的数学描述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092737" y="1384726"/>
                <a:ext cx="1187826" cy="310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(∆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kumimoji="1" lang="en-US" altLang="zh-CN" b="1" i="1">
                        <a:latin typeface="Cambria Math" charset="0"/>
                      </a:rPr>
                      <m:t>,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𝒚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,∆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kumimoji="1" lang="en-US" altLang="zh-CN" b="1" dirty="0"/>
                  <a:t>)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737" y="1384726"/>
                <a:ext cx="1187826" cy="310854"/>
              </a:xfrm>
              <a:prstGeom prst="rect">
                <a:avLst/>
              </a:prstGeom>
              <a:blipFill>
                <a:blip r:embed="rId2"/>
                <a:stretch>
                  <a:fillRect l="-9574" t="-11538" r="-10638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272887" y="1369409"/>
            <a:ext cx="1579278" cy="390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b="1" dirty="0">
                <a:latin typeface="SimHei" charset="-122"/>
                <a:ea typeface="SimHei" charset="-122"/>
                <a:cs typeface="SimHei" charset="-122"/>
              </a:rPr>
              <a:t>二维平面运动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00870" y="1855463"/>
            <a:ext cx="1579278" cy="390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b="1" dirty="0">
                <a:latin typeface="SimHei" charset="-122"/>
                <a:ea typeface="SimHei" charset="-122"/>
                <a:cs typeface="SimHei" charset="-122"/>
              </a:rPr>
              <a:t>三维空间运动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128567" y="1888815"/>
                <a:ext cx="2359620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(∆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,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,∆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,∆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,∆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𝜷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,∆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r>
                        <a:rPr kumimoji="1" lang="en-US" altLang="zh-CN" b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567" y="1888815"/>
                <a:ext cx="2359620" cy="346249"/>
              </a:xfrm>
              <a:prstGeom prst="rect">
                <a:avLst/>
              </a:prstGeom>
              <a:blipFill>
                <a:blip r:embed="rId3"/>
                <a:stretch>
                  <a:fillRect l="-2674" r="-267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669453" y="2434733"/>
                <a:ext cx="408766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</a:rPr>
                        <m:t>𝑹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,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b="1" i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453" y="2434733"/>
                <a:ext cx="408766" cy="346249"/>
              </a:xfrm>
              <a:prstGeom prst="rect">
                <a:avLst/>
              </a:prstGeom>
              <a:blipFill>
                <a:blip r:embed="rId4"/>
                <a:stretch>
                  <a:fillRect l="-9091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1300870" y="2395523"/>
            <a:ext cx="4368504" cy="390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b="1" dirty="0">
                <a:latin typeface="SimHei" charset="-122"/>
                <a:ea typeface="SimHei" charset="-122"/>
                <a:cs typeface="SimHei" charset="-122"/>
              </a:rPr>
              <a:t>一般统一表示为旋转矩阵和平移向量形式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699387" y="3916779"/>
                <a:ext cx="1442638" cy="403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100" b="1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𝑹𝒙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sz="2100" b="1" i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387" y="3916779"/>
                <a:ext cx="1442638" cy="403957"/>
              </a:xfrm>
              <a:prstGeom prst="rect">
                <a:avLst/>
              </a:prstGeom>
              <a:blipFill>
                <a:blip r:embed="rId5"/>
                <a:stretch>
                  <a:fillRect l="-870" r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691680" y="2787774"/>
                <a:ext cx="3942618" cy="92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</a:rPr>
                        <m:t>𝑹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1" i="1">
                          <a:latin typeface="Cambria Math" charset="0"/>
                        </a:rPr>
                        <m:t>,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𝒕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,∆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1" i="1">
                              <a:latin typeface="Cambria Math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kumimoji="1" lang="zh-CN" altLang="en-US" b="1" i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787774"/>
                <a:ext cx="3942618" cy="921471"/>
              </a:xfrm>
              <a:prstGeom prst="rect">
                <a:avLst/>
              </a:prstGeom>
              <a:blipFill>
                <a:blip r:embed="rId6"/>
                <a:stretch>
                  <a:fillRect l="-965" r="-322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957061" y="3967083"/>
                <a:ext cx="1088696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𝑹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lang="zh-CN" alt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061" y="3967083"/>
                <a:ext cx="1088696" cy="37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41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旋转矩阵与姿态变化关系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164326" y="1403848"/>
                <a:ext cx="2678938" cy="4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zh-CN" altLang="en-US" b="1" dirty="0">
                    <a:ea typeface="SimHei" charset="-122"/>
                    <a:cs typeface="SimHei" charset="-122"/>
                  </a:rPr>
                  <a:t>绕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𝒙</m:t>
                    </m:r>
                  </m:oMath>
                </a14:m>
                <a:r>
                  <a:rPr kumimoji="1" lang="zh-CN" altLang="en-US" b="1" dirty="0">
                    <a:ea typeface="SimHei" charset="-122"/>
                    <a:cs typeface="SimHei" charset="-122"/>
                  </a:rPr>
                  <a:t>轴旋转</a:t>
                </a:r>
                <a:r>
                  <a:rPr kumimoji="1" lang="en-US" altLang="zh-CN" b="1" dirty="0">
                    <a:ea typeface="SimHei" charset="-122"/>
                    <a:cs typeface="SimHei" charset="-122"/>
                  </a:rPr>
                  <a:t>(roll, </a:t>
                </a:r>
                <a:r>
                  <a:rPr kumimoji="1" lang="zh-CN" altLang="en-US" b="1" dirty="0">
                    <a:ea typeface="SimHei" charset="-122"/>
                    <a:cs typeface="SimHei" charset="-122"/>
                  </a:rPr>
                  <a:t>滚动角</a:t>
                </a:r>
                <a:r>
                  <a:rPr kumimoji="1" lang="en-US" altLang="zh-CN" b="1" dirty="0">
                    <a:ea typeface="SimHei" charset="-122"/>
                    <a:cs typeface="SimHei" charset="-122"/>
                  </a:rPr>
                  <a:t>)</a:t>
                </a:r>
                <a:endParaRPr kumimoji="1" lang="zh-CN" altLang="en-US" b="1" dirty="0"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26" y="1403848"/>
                <a:ext cx="2678938" cy="401135"/>
              </a:xfrm>
              <a:prstGeom prst="rect">
                <a:avLst/>
              </a:prstGeom>
              <a:blipFill>
                <a:blip r:embed="rId2"/>
                <a:stretch>
                  <a:fillRect l="-1887" t="-3125" r="-472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246251" y="1158231"/>
                <a:ext cx="2600840" cy="91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𝒄𝒐𝒔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𝒔𝒊𝒏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𝒔𝒊𝒏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𝒄𝒐𝒔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 i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251" y="1158231"/>
                <a:ext cx="2600840" cy="915828"/>
              </a:xfrm>
              <a:prstGeom prst="rect">
                <a:avLst/>
              </a:prstGeom>
              <a:blipFill>
                <a:blip r:embed="rId3"/>
                <a:stretch>
                  <a:fillRect l="-1456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159517" y="2326850"/>
                <a:ext cx="2882520" cy="4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zh-CN" altLang="en-US" b="1" dirty="0">
                    <a:latin typeface="SimHei" charset="-122"/>
                    <a:ea typeface="SimHei" charset="-122"/>
                    <a:cs typeface="SimHei" charset="-122"/>
                  </a:rPr>
                  <a:t>绕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SimHei" charset="-122"/>
                        <a:cs typeface="SimHei" charset="-122"/>
                      </a:rPr>
                      <m:t>𝒚</m:t>
                    </m:r>
                  </m:oMath>
                </a14:m>
                <a:r>
                  <a:rPr kumimoji="1" lang="zh-CN" altLang="en-US" b="1" dirty="0">
                    <a:latin typeface="SimHei" charset="-122"/>
                    <a:ea typeface="SimHei" charset="-122"/>
                    <a:cs typeface="SimHei" charset="-122"/>
                  </a:rPr>
                  <a:t>轴旋转</a:t>
                </a:r>
                <a:r>
                  <a:rPr kumimoji="1" lang="en-US" altLang="zh-CN" b="1" dirty="0">
                    <a:ea typeface="SimHei" charset="-122"/>
                    <a:cs typeface="SimHei" charset="-122"/>
                  </a:rPr>
                  <a:t>(pitch, </a:t>
                </a:r>
                <a:r>
                  <a:rPr kumimoji="1" lang="zh-CN" altLang="en-US" b="1" dirty="0">
                    <a:ea typeface="SimHei" charset="-122"/>
                    <a:cs typeface="SimHei" charset="-122"/>
                  </a:rPr>
                  <a:t>俯仰角</a:t>
                </a:r>
                <a:r>
                  <a:rPr kumimoji="1" lang="en-US" altLang="zh-CN" b="1" dirty="0">
                    <a:ea typeface="SimHei" charset="-122"/>
                    <a:cs typeface="SimHei" charset="-122"/>
                  </a:rPr>
                  <a:t>)</a:t>
                </a:r>
                <a:endParaRPr kumimoji="1" lang="zh-CN" altLang="en-US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17" y="2326850"/>
                <a:ext cx="2882520" cy="401135"/>
              </a:xfrm>
              <a:prstGeom prst="rect">
                <a:avLst/>
              </a:prstGeom>
              <a:blipFill>
                <a:blip r:embed="rId4"/>
                <a:stretch>
                  <a:fillRect l="-1316" t="-3030" r="-877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246251" y="2110550"/>
                <a:ext cx="2604046" cy="918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charset="0"/>
                            </a:rPr>
                            <m:t>𝒚</m:t>
                          </m:r>
                        </m:sub>
                      </m:sSub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𝒄𝒐𝒔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𝒔𝒊𝒏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𝒔𝒊𝒏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𝒄𝒐𝒔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 i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251" y="2110550"/>
                <a:ext cx="2604046" cy="918713"/>
              </a:xfrm>
              <a:prstGeom prst="rect">
                <a:avLst/>
              </a:prstGeom>
              <a:blipFill>
                <a:blip r:embed="rId5"/>
                <a:stretch>
                  <a:fillRect l="-1456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186028" y="3249853"/>
                <a:ext cx="2661306" cy="4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zh-CN" altLang="en-US" b="1" dirty="0">
                    <a:ea typeface="SimHei" charset="-122"/>
                    <a:cs typeface="SimHei" charset="-122"/>
                  </a:rPr>
                  <a:t>绕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𝒛</m:t>
                    </m:r>
                  </m:oMath>
                </a14:m>
                <a:r>
                  <a:rPr kumimoji="1" lang="zh-CN" altLang="en-US" b="1" dirty="0">
                    <a:ea typeface="SimHei" charset="-122"/>
                    <a:cs typeface="SimHei" charset="-122"/>
                  </a:rPr>
                  <a:t>轴旋转</a:t>
                </a:r>
                <a:r>
                  <a:rPr kumimoji="1" lang="en-US" altLang="zh-CN" b="1" dirty="0">
                    <a:ea typeface="SimHei" charset="-122"/>
                    <a:cs typeface="SimHei" charset="-122"/>
                  </a:rPr>
                  <a:t>(yaw,</a:t>
                </a:r>
                <a:r>
                  <a:rPr kumimoji="1" lang="zh-CN" altLang="en-US" b="1" dirty="0">
                    <a:ea typeface="SimHei" charset="-122"/>
                    <a:cs typeface="SimHei" charset="-122"/>
                  </a:rPr>
                  <a:t>偏航角</a:t>
                </a:r>
                <a:r>
                  <a:rPr kumimoji="1" lang="en-US" altLang="zh-CN" b="1" dirty="0">
                    <a:ea typeface="SimHei" charset="-122"/>
                    <a:cs typeface="SimHei" charset="-122"/>
                  </a:rPr>
                  <a:t>)</a:t>
                </a:r>
                <a:endParaRPr kumimoji="1" lang="zh-CN" altLang="en-US" b="1" dirty="0"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28" y="3249853"/>
                <a:ext cx="2661306" cy="401135"/>
              </a:xfrm>
              <a:prstGeom prst="rect">
                <a:avLst/>
              </a:prstGeom>
              <a:blipFill>
                <a:blip r:embed="rId6"/>
                <a:stretch>
                  <a:fillRect l="-1422" t="-3125" r="-474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246251" y="3105028"/>
                <a:ext cx="2589620" cy="918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charset="0"/>
                            </a:rPr>
                            <m:t>𝒛</m:t>
                          </m:r>
                        </m:sub>
                      </m:sSub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𝒄𝒐𝒔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𝒔𝒊𝒏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𝒔𝒊𝒏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𝒄𝒐𝒔</m:t>
                                </m:r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 i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251" y="3105028"/>
                <a:ext cx="2589620" cy="918585"/>
              </a:xfrm>
              <a:prstGeom prst="rect">
                <a:avLst/>
              </a:prstGeom>
              <a:blipFill>
                <a:blip r:embed="rId7"/>
                <a:stretch>
                  <a:fillRect l="-1463"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186028" y="4147885"/>
                <a:ext cx="2972801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</a:rPr>
                        <m:t>𝑹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charset="0"/>
                            </a:rPr>
                            <m:t>𝒛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latin typeface="Cambria Math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1" lang="en-US" altLang="zh-CN" b="1" i="1">
                                  <a:latin typeface="Cambria Math" charset="0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𝜷</m:t>
                              </m:r>
                            </m:e>
                          </m:d>
                          <m:r>
                            <a:rPr kumimoji="1" lang="en-US" altLang="zh-CN" b="1" i="1">
                              <a:latin typeface="Cambria Math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b="1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𝜟𝜶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28" y="4147885"/>
                <a:ext cx="2972801" cy="39478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66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旋转矩阵与姿态变化关系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818269-F9A8-0A41-B6BA-F63FDBE5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9" y="1347614"/>
            <a:ext cx="7034211" cy="21141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6EDA0A-AC1A-D042-987C-1E56EB16A3EB}"/>
              </a:ext>
            </a:extLst>
          </p:cNvPr>
          <p:cNvSpPr txBox="1"/>
          <p:nvPr/>
        </p:nvSpPr>
        <p:spPr>
          <a:xfrm>
            <a:off x="1178621" y="3137145"/>
            <a:ext cx="1082348" cy="3245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zh-CN" altLang="en-US" sz="1400" b="1" dirty="0">
                <a:latin typeface="SimHei" panose="02010609060101010101" pitchFamily="49" charset="-122"/>
                <a:ea typeface="SimHei" panose="02010609060101010101" pitchFamily="49" charset="-122"/>
              </a:rPr>
              <a:t>原始坐标系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A605C9-ACD7-954F-97FE-E16E63F986D1}"/>
              </a:ext>
            </a:extLst>
          </p:cNvPr>
          <p:cNvSpPr txBox="1"/>
          <p:nvPr/>
        </p:nvSpPr>
        <p:spPr>
          <a:xfrm>
            <a:off x="2797036" y="3137145"/>
            <a:ext cx="1082348" cy="3245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zh-CN" altLang="en-US" sz="1400" b="1" dirty="0">
                <a:latin typeface="SimHei" panose="02010609060101010101" pitchFamily="49" charset="-122"/>
                <a:ea typeface="SimHei" panose="02010609060101010101" pitchFamily="49" charset="-122"/>
              </a:rPr>
              <a:t>第一次旋转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E93570-A884-F848-9D95-FF038FBC9467}"/>
              </a:ext>
            </a:extLst>
          </p:cNvPr>
          <p:cNvSpPr txBox="1"/>
          <p:nvPr/>
        </p:nvSpPr>
        <p:spPr>
          <a:xfrm>
            <a:off x="4707013" y="3137145"/>
            <a:ext cx="1082348" cy="3245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zh-CN" altLang="en-US" sz="1400" b="1" dirty="0">
                <a:latin typeface="SimHei" panose="02010609060101010101" pitchFamily="49" charset="-122"/>
                <a:ea typeface="SimHei" panose="02010609060101010101" pitchFamily="49" charset="-122"/>
              </a:rPr>
              <a:t>第二次旋转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BCBE76-9982-8343-818F-F5AD9EC688F1}"/>
              </a:ext>
            </a:extLst>
          </p:cNvPr>
          <p:cNvSpPr txBox="1"/>
          <p:nvPr/>
        </p:nvSpPr>
        <p:spPr>
          <a:xfrm>
            <a:off x="6580147" y="3137145"/>
            <a:ext cx="1082348" cy="3245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zh-CN" altLang="en-US" sz="1400" b="1" dirty="0">
                <a:latin typeface="SimHei" panose="02010609060101010101" pitchFamily="49" charset="-122"/>
                <a:ea typeface="SimHei" panose="02010609060101010101" pitchFamily="49" charset="-122"/>
              </a:rPr>
              <a:t>第三次旋转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053B29-1A10-2843-A628-01DCCA317030}"/>
                  </a:ext>
                </a:extLst>
              </p:cNvPr>
              <p:cNvSpPr/>
              <p:nvPr/>
            </p:nvSpPr>
            <p:spPr>
              <a:xfrm>
                <a:off x="890589" y="3746106"/>
                <a:ext cx="3065776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charset="0"/>
                        </a:rPr>
                        <m:t>𝑹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𝜸</m:t>
                      </m:r>
                      <m:r>
                        <a:rPr kumimoji="1" lang="en-US" altLang="zh-CN" i="1"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latin typeface="Cambria Math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1" lang="en-US" altLang="zh-CN" b="1" i="1">
                                  <a:latin typeface="Cambria Math" charset="0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𝜷</m:t>
                              </m:r>
                            </m:e>
                          </m:d>
                          <m:r>
                            <a:rPr kumimoji="1" lang="en-US" altLang="zh-CN" b="1" i="1">
                              <a:latin typeface="Cambria Math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kumimoji="1" lang="en-US" altLang="zh-CN" b="1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𝜟𝜶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6053B29-1A10-2843-A628-01DCCA317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89" y="3746106"/>
                <a:ext cx="3065776" cy="394788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81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F3E77-B521-7D45-A525-77A22D03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里程估计问题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077A5F6-9CB9-F74D-81B9-0ADFD24BDFBE}"/>
                  </a:ext>
                </a:extLst>
              </p:cNvPr>
              <p:cNvSpPr txBox="1"/>
              <p:nvPr/>
            </p:nvSpPr>
            <p:spPr>
              <a:xfrm>
                <a:off x="5376887" y="1458832"/>
                <a:ext cx="408766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</a:rPr>
                        <m:t>𝑹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,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kumimoji="1" lang="zh-CN" altLang="en-US" b="1" i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077A5F6-9CB9-F74D-81B9-0ADFD24BD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87" y="1458832"/>
                <a:ext cx="408766" cy="346249"/>
              </a:xfrm>
              <a:prstGeom prst="rect">
                <a:avLst/>
              </a:prstGeom>
              <a:blipFill>
                <a:blip r:embed="rId2"/>
                <a:stretch>
                  <a:fillRect l="-9091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88B703A-20CD-BA40-9D60-6FD00BDB8F39}"/>
              </a:ext>
            </a:extLst>
          </p:cNvPr>
          <p:cNvSpPr txBox="1"/>
          <p:nvPr/>
        </p:nvSpPr>
        <p:spPr>
          <a:xfrm>
            <a:off x="1547664" y="1414140"/>
            <a:ext cx="3903633" cy="390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b="1" dirty="0">
                <a:latin typeface="SimHei" charset="-122"/>
                <a:ea typeface="SimHei" charset="-122"/>
                <a:cs typeface="SimHei" charset="-122"/>
              </a:rPr>
              <a:t>根据感知信息求旋转矩阵和平移向量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BB8E44-3061-2045-8E7D-E9608E7C35C1}"/>
                  </a:ext>
                </a:extLst>
              </p:cNvPr>
              <p:cNvSpPr txBox="1"/>
              <p:nvPr/>
            </p:nvSpPr>
            <p:spPr>
              <a:xfrm>
                <a:off x="1831814" y="1923678"/>
                <a:ext cx="3942618" cy="92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charset="0"/>
                        </a:rPr>
                        <m:t>𝑹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𝟑𝟏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𝟑𝟐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1" i="1">
                          <a:latin typeface="Cambria Math" charset="0"/>
                        </a:rPr>
                        <m:t>,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𝒕</m:t>
                      </m:r>
                      <m:r>
                        <a:rPr kumimoji="1" lang="en-US" altLang="zh-CN" b="1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,∆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1" i="1">
                              <a:latin typeface="Cambria Math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kumimoji="1" lang="zh-CN" altLang="en-US" b="1" i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BB8E44-3061-2045-8E7D-E9608E7C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814" y="1923678"/>
                <a:ext cx="3942618" cy="921471"/>
              </a:xfrm>
              <a:prstGeom prst="rect">
                <a:avLst/>
              </a:prstGeom>
              <a:blipFill>
                <a:blip r:embed="rId3"/>
                <a:stretch>
                  <a:fillRect l="-965" r="-322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6271103-3212-E041-862E-5814481A1F72}"/>
              </a:ext>
            </a:extLst>
          </p:cNvPr>
          <p:cNvSpPr txBox="1"/>
          <p:nvPr/>
        </p:nvSpPr>
        <p:spPr>
          <a:xfrm>
            <a:off x="1547663" y="3147814"/>
            <a:ext cx="2741456" cy="390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b="1" dirty="0">
                <a:latin typeface="SimHei" charset="-122"/>
                <a:ea typeface="SimHei" charset="-122"/>
                <a:cs typeface="SimHei" charset="-122"/>
              </a:rPr>
              <a:t>根据旋转矩阵求姿态变化</a:t>
            </a:r>
          </a:p>
        </p:txBody>
      </p:sp>
    </p:spTree>
    <p:extLst>
      <p:ext uri="{BB962C8B-B14F-4D97-AF65-F5344CB8AC3E}">
        <p14:creationId xmlns:p14="http://schemas.microsoft.com/office/powerpoint/2010/main" val="20219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6">
              <a:lumMod val="50000"/>
            </a:schemeClr>
          </a:solidFill>
        </a:ln>
      </a:spPr>
      <a:bodyPr wrap="none" rtlCol="0" anchor="ctr">
        <a:spAutoFit/>
      </a:bodyPr>
      <a:lstStyle>
        <a:defPPr algn="ctr">
          <a:defRPr sz="2400" b="1" dirty="0" smtClean="0"/>
        </a:defPPr>
      </a:lstStyle>
    </a:spDef>
    <a:txDef>
      <a:spPr>
        <a:noFill/>
      </a:spPr>
      <a:bodyPr wrap="none" rtlCol="0">
        <a:spAutoFit/>
      </a:bodyPr>
      <a:lstStyle>
        <a:defPPr algn="l">
          <a:lnSpc>
            <a:spcPct val="125000"/>
          </a:lnSpc>
          <a:defRPr kumimoji="1" sz="2000" b="1" dirty="0" smtClean="0">
            <a:latin typeface="SimHei" panose="02010609060101010101" pitchFamily="49" charset="-122"/>
            <a:ea typeface="SimHei" panose="02010609060101010101" pitchFamily="49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30755</TotalTime>
  <Words>1816</Words>
  <Application>Microsoft Office PowerPoint</Application>
  <PresentationFormat>全屏显示(16:9)</PresentationFormat>
  <Paragraphs>301</Paragraphs>
  <Slides>39</Slides>
  <Notes>16</Notes>
  <HiddenSlides>1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Mangal</vt:lpstr>
      <vt:lpstr>宋体</vt:lpstr>
      <vt:lpstr>SimHei</vt:lpstr>
      <vt:lpstr>Calibri</vt:lpstr>
      <vt:lpstr>Cambria Math</vt:lpstr>
      <vt:lpstr>Century Schoolbook</vt:lpstr>
      <vt:lpstr>Wingdings</vt:lpstr>
      <vt:lpstr>Wingdings 2</vt:lpstr>
      <vt:lpstr>凸显</vt:lpstr>
      <vt:lpstr>公式</vt:lpstr>
      <vt:lpstr>Equation</vt:lpstr>
      <vt:lpstr>第八讲 里程估计</vt:lpstr>
      <vt:lpstr>定位</vt:lpstr>
      <vt:lpstr>里程估计(Odometry)</vt:lpstr>
      <vt:lpstr>PowerPoint 演示文稿</vt:lpstr>
      <vt:lpstr>里程估计方法</vt:lpstr>
      <vt:lpstr>位姿变化的数学描述</vt:lpstr>
      <vt:lpstr>旋转矩阵与姿态变化关系</vt:lpstr>
      <vt:lpstr>旋转矩阵与姿态变化关系</vt:lpstr>
      <vt:lpstr>里程估计问题</vt:lpstr>
      <vt:lpstr>由旋转矩阵求欧拉角</vt:lpstr>
      <vt:lpstr>里程估计：如何根据感知，求解R,t</vt:lpstr>
      <vt:lpstr>9.1 基于运动感知的里程估计</vt:lpstr>
      <vt:lpstr>基于运动感知的里程估计</vt:lpstr>
      <vt:lpstr>基于电机码盘的轮式移动机器人里程估计</vt:lpstr>
      <vt:lpstr>基于电机码盘的轮式移动机器人里程估计</vt:lpstr>
      <vt:lpstr>基于位姿变化的航位推算</vt:lpstr>
      <vt:lpstr>轮式里程估计误差</vt:lpstr>
      <vt:lpstr>里程计估计误差导致问题</vt:lpstr>
      <vt:lpstr>基于惯性单元的里程估计</vt:lpstr>
      <vt:lpstr>基于惯性单元的里程估计</vt:lpstr>
      <vt:lpstr>9.2 激光里程计</vt:lpstr>
      <vt:lpstr>激光里程计</vt:lpstr>
      <vt:lpstr>激光里程计</vt:lpstr>
      <vt:lpstr>激光里程计</vt:lpstr>
      <vt:lpstr>激光里程计</vt:lpstr>
      <vt:lpstr>激光里程计</vt:lpstr>
      <vt:lpstr>激光里程计</vt:lpstr>
      <vt:lpstr>ICP实例</vt:lpstr>
      <vt:lpstr>ICP</vt:lpstr>
      <vt:lpstr>Point-Point ICP</vt:lpstr>
      <vt:lpstr>Point-Point ICP</vt:lpstr>
      <vt:lpstr>线性代数求解方法</vt:lpstr>
      <vt:lpstr>       分解计算说明</vt:lpstr>
      <vt:lpstr>       分解计算说明</vt:lpstr>
      <vt:lpstr>求解R</vt:lpstr>
      <vt:lpstr>求解R</vt:lpstr>
      <vt:lpstr>求解R</vt:lpstr>
      <vt:lpstr>求解R</vt:lpstr>
      <vt:lpstr>关于ICP的思考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智能移动机器人技术</dc:title>
  <dc:creator>xiongrong</dc:creator>
  <cp:lastModifiedBy>Windows User</cp:lastModifiedBy>
  <cp:revision>581</cp:revision>
  <cp:lastPrinted>2020-03-30T05:37:19Z</cp:lastPrinted>
  <dcterms:created xsi:type="dcterms:W3CDTF">2012-07-26T04:23:48Z</dcterms:created>
  <dcterms:modified xsi:type="dcterms:W3CDTF">2021-05-07T04:44:19Z</dcterms:modified>
</cp:coreProperties>
</file>